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16" r:id="rId2"/>
    <p:sldId id="256" r:id="rId3"/>
    <p:sldId id="282" r:id="rId4"/>
    <p:sldId id="283" r:id="rId5"/>
    <p:sldId id="284" r:id="rId6"/>
    <p:sldId id="263" r:id="rId7"/>
    <p:sldId id="265" r:id="rId8"/>
    <p:sldId id="266" r:id="rId9"/>
    <p:sldId id="267" r:id="rId10"/>
    <p:sldId id="268" r:id="rId11"/>
    <p:sldId id="269" r:id="rId12"/>
    <p:sldId id="270" r:id="rId13"/>
    <p:sldId id="271" r:id="rId14"/>
    <p:sldId id="258" r:id="rId15"/>
    <p:sldId id="272" r:id="rId16"/>
    <p:sldId id="274" r:id="rId17"/>
    <p:sldId id="275" r:id="rId18"/>
    <p:sldId id="276" r:id="rId19"/>
    <p:sldId id="278" r:id="rId20"/>
    <p:sldId id="277" r:id="rId21"/>
    <p:sldId id="279" r:id="rId22"/>
    <p:sldId id="280" r:id="rId23"/>
    <p:sldId id="281" r:id="rId24"/>
    <p:sldId id="285" r:id="rId25"/>
    <p:sldId id="287" r:id="rId26"/>
    <p:sldId id="273" r:id="rId27"/>
    <p:sldId id="288" r:id="rId28"/>
    <p:sldId id="289" r:id="rId29"/>
    <p:sldId id="290" r:id="rId30"/>
    <p:sldId id="291" r:id="rId31"/>
    <p:sldId id="292" r:id="rId32"/>
    <p:sldId id="294" r:id="rId33"/>
    <p:sldId id="293" r:id="rId34"/>
    <p:sldId id="295" r:id="rId35"/>
    <p:sldId id="296" r:id="rId36"/>
    <p:sldId id="297" r:id="rId37"/>
    <p:sldId id="298" r:id="rId38"/>
    <p:sldId id="299" r:id="rId39"/>
    <p:sldId id="300"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7" r:id="rId53"/>
    <p:sldId id="315" r:id="rId54"/>
    <p:sldId id="318" r:id="rId55"/>
    <p:sldId id="319" r:id="rId56"/>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94192" autoAdjust="0"/>
    <p:restoredTop sz="94660"/>
  </p:normalViewPr>
  <p:slideViewPr>
    <p:cSldViewPr>
      <p:cViewPr varScale="1">
        <p:scale>
          <a:sx n="70" d="100"/>
          <a:sy n="70" d="100"/>
        </p:scale>
        <p:origin x="-157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03BA5-2E57-4EF0-9801-1BC8AC78409D}" type="datetimeFigureOut">
              <a:rPr lang="fa-IR" smtClean="0"/>
              <a:pPr/>
              <a:t>05/07/1437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501C24-73C6-4FBA-9F78-94EC7E49AB9D}"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0903BA5-2E57-4EF0-9801-1BC8AC78409D}" type="datetimeFigureOut">
              <a:rPr lang="fa-IR" smtClean="0"/>
              <a:pPr/>
              <a:t>05/07/1437</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0501C24-73C6-4FBA-9F78-94EC7E49AB9D}"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dirty="0"/>
          </a:p>
        </p:txBody>
      </p:sp>
      <p:sp>
        <p:nvSpPr>
          <p:cNvPr id="3" name="Subtitle 2"/>
          <p:cNvSpPr>
            <a:spLocks noGrp="1"/>
          </p:cNvSpPr>
          <p:nvPr>
            <p:ph type="subTitle" idx="1"/>
          </p:nvPr>
        </p:nvSpPr>
        <p:spPr/>
        <p:txBody>
          <a:bodyPr/>
          <a:lstStyle/>
          <a:p>
            <a:endParaRPr lang="fa-IR"/>
          </a:p>
        </p:txBody>
      </p:sp>
      <p:pic>
        <p:nvPicPr>
          <p:cNvPr id="1026" name="Picture 2" descr="C:\Users\glc\Desktop\به نام خدا\images.png"/>
          <p:cNvPicPr>
            <a:picLocks noChangeAspect="1" noChangeArrowheads="1"/>
          </p:cNvPicPr>
          <p:nvPr/>
        </p:nvPicPr>
        <p:blipFill>
          <a:blip r:embed="rId2" cstate="print"/>
          <a:srcRect/>
          <a:stretch>
            <a:fillRect/>
          </a:stretch>
        </p:blipFill>
        <p:spPr bwMode="auto">
          <a:xfrm>
            <a:off x="323528" y="0"/>
            <a:ext cx="8568952"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536504"/>
          </a:xfrm>
        </p:spPr>
        <p:txBody>
          <a:bodyPr/>
          <a:lstStyle/>
          <a:p>
            <a:r>
              <a:rPr lang="fa-IR" dirty="0" smtClean="0">
                <a:cs typeface="B Mitra" pitchFamily="2" charset="-78"/>
              </a:rPr>
              <a:t>در سال 1914 گروهی از باستان شناسان یک مومیایی 2000 ساله مصری را در اسکندریه پیدا کردند که مبتلا به متاستاز سرطانی به استخوان لگنش بود</a:t>
            </a:r>
          </a:p>
          <a:p>
            <a:endParaRPr lang="fa-IR" dirty="0">
              <a:cs typeface="B Mitra" pitchFamily="2" charset="-78"/>
            </a:endParaRPr>
          </a:p>
          <a:p>
            <a:r>
              <a:rPr lang="fa-IR" dirty="0" smtClean="0">
                <a:cs typeface="B Mitra" pitchFamily="2" charset="-78"/>
              </a:rPr>
              <a:t>حتی استخوان آرواره ای هم پیدا شده که ظاهرا متعلق به 2 میلیون سال قبل است و نشانه هایی از  نوع ویژه ای از لنفوم دارد!!!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b="1" i="1" dirty="0" smtClean="0">
                <a:solidFill>
                  <a:srgbClr val="FF0000"/>
                </a:solidFill>
                <a:effectLst>
                  <a:outerShdw blurRad="38100" dist="38100" dir="2700000" algn="tl">
                    <a:srgbClr val="000000">
                      <a:alpha val="43137"/>
                    </a:srgbClr>
                  </a:outerShdw>
                </a:effectLst>
                <a:cs typeface="B Mitra" pitchFamily="2" charset="-78"/>
              </a:rPr>
              <a:t>پس</a:t>
            </a:r>
          </a:p>
          <a:p>
            <a:pPr>
              <a:buNone/>
            </a:pPr>
            <a:r>
              <a:rPr lang="fa-IR" dirty="0">
                <a:cs typeface="B Mitra" pitchFamily="2" charset="-78"/>
              </a:rPr>
              <a:t> </a:t>
            </a:r>
            <a:r>
              <a:rPr lang="fa-IR" dirty="0" smtClean="0">
                <a:cs typeface="B Mitra" pitchFamily="2" charset="-78"/>
              </a:rPr>
              <a:t>         سرطان به هیچ عنوان بیماری جدیدی نیست بلکه </a:t>
            </a:r>
          </a:p>
          <a:p>
            <a:pPr>
              <a:buNone/>
            </a:pPr>
            <a:r>
              <a:rPr lang="fa-IR" dirty="0">
                <a:cs typeface="B Mitra" pitchFamily="2" charset="-78"/>
              </a:rPr>
              <a:t> </a:t>
            </a:r>
            <a:r>
              <a:rPr lang="fa-IR" dirty="0" smtClean="0">
                <a:cs typeface="B Mitra" pitchFamily="2" charset="-78"/>
              </a:rPr>
              <a:t>         یکی از قدیمی ترین بیماریهایی است که تا کنون</a:t>
            </a:r>
          </a:p>
          <a:p>
            <a:pPr>
              <a:buNone/>
            </a:pPr>
            <a:r>
              <a:rPr lang="fa-IR" dirty="0">
                <a:cs typeface="B Mitra" pitchFamily="2" charset="-78"/>
              </a:rPr>
              <a:t> </a:t>
            </a:r>
            <a:r>
              <a:rPr lang="fa-IR" dirty="0" smtClean="0">
                <a:cs typeface="B Mitra" pitchFamily="2" charset="-78"/>
              </a:rPr>
              <a:t>         در انسان دیده شده</a:t>
            </a:r>
          </a:p>
          <a:p>
            <a:pPr>
              <a:buNone/>
            </a:pPr>
            <a:r>
              <a:rPr lang="fa-IR" dirty="0">
                <a:cs typeface="B Mitra" pitchFamily="2" charset="-78"/>
              </a:rPr>
              <a:t> </a:t>
            </a:r>
            <a:r>
              <a:rPr lang="fa-IR" dirty="0" smtClean="0">
                <a:cs typeface="B Mitra" pitchFamily="2" charset="-78"/>
              </a:rPr>
              <a:t>                               شاید هم</a:t>
            </a:r>
          </a:p>
          <a:p>
            <a:pPr>
              <a:buNone/>
            </a:pPr>
            <a:r>
              <a:rPr lang="fa-IR" b="1" i="1" dirty="0">
                <a:solidFill>
                  <a:srgbClr val="FF0000"/>
                </a:solidFill>
                <a:effectLst>
                  <a:outerShdw blurRad="38100" dist="38100" dir="2700000" algn="tl">
                    <a:srgbClr val="000000">
                      <a:alpha val="43137"/>
                    </a:srgbClr>
                  </a:outerShdw>
                </a:effectLst>
                <a:cs typeface="B Mitra" pitchFamily="2" charset="-78"/>
              </a:rPr>
              <a:t> </a:t>
            </a:r>
            <a:r>
              <a:rPr lang="fa-IR" b="1" i="1" dirty="0" smtClean="0">
                <a:solidFill>
                  <a:srgbClr val="FF0000"/>
                </a:solidFill>
                <a:effectLst>
                  <a:outerShdw blurRad="38100" dist="38100" dir="2700000" algn="tl">
                    <a:srgbClr val="000000">
                      <a:alpha val="43137"/>
                    </a:srgbClr>
                  </a:outerShdw>
                </a:effectLst>
                <a:cs typeface="B Mitra" pitchFamily="2" charset="-78"/>
              </a:rPr>
              <a:t>                         قدیمی ترین آنها</a:t>
            </a:r>
            <a:endParaRPr lang="fa-IR" b="1" i="1"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r>
              <a:rPr lang="fa-IR" sz="7200" dirty="0" smtClean="0">
                <a:cs typeface="B Mitra" pitchFamily="2" charset="-78"/>
              </a:rPr>
              <a:t>اما </a:t>
            </a:r>
          </a:p>
          <a:p>
            <a:pPr>
              <a:buNone/>
            </a:pPr>
            <a:r>
              <a:rPr lang="fa-IR" sz="7200" dirty="0">
                <a:cs typeface="B Mitra" pitchFamily="2" charset="-78"/>
              </a:rPr>
              <a:t> </a:t>
            </a:r>
            <a:r>
              <a:rPr lang="fa-IR" sz="7200" dirty="0" smtClean="0">
                <a:cs typeface="B Mitra" pitchFamily="2" charset="-78"/>
              </a:rPr>
              <a:t>   چرا تصور میکنیم سرطان یک بیماری نوظهور است؟!</a:t>
            </a:r>
            <a:endParaRPr lang="fa-IR" sz="7200"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420888"/>
            <a:ext cx="8229600" cy="3705275"/>
          </a:xfrm>
        </p:spPr>
        <p:txBody>
          <a:bodyPr/>
          <a:lstStyle/>
          <a:p>
            <a:r>
              <a:rPr lang="fa-IR" dirty="0" smtClean="0">
                <a:cs typeface="B Mitra" pitchFamily="2" charset="-78"/>
              </a:rPr>
              <a:t>1-سرطان یک بیماری وابسته به سن است</a:t>
            </a:r>
          </a:p>
          <a:p>
            <a:r>
              <a:rPr lang="fa-IR" dirty="0" smtClean="0">
                <a:cs typeface="B Mitra" pitchFamily="2" charset="-78"/>
              </a:rPr>
              <a:t>2-افزایش توانایی تشخیص سرطان در مراحل اولیه وآغازین بیماری و تشخیص صحیح علت مرگ و میر</a:t>
            </a:r>
          </a:p>
          <a:p>
            <a:r>
              <a:rPr lang="fa-IR" dirty="0" smtClean="0">
                <a:cs typeface="B Mitra" pitchFamily="2" charset="-78"/>
              </a:rPr>
              <a:t>3-تغییر در ساختار زندگی طیف سرطانها را تغییر داده</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636912"/>
            <a:ext cx="8229600" cy="3888432"/>
          </a:xfrm>
        </p:spPr>
        <p:txBody>
          <a:bodyPr>
            <a:normAutofit/>
          </a:bodyPr>
          <a:lstStyle/>
          <a:p>
            <a:r>
              <a:rPr lang="fa-IR" dirty="0">
                <a:cs typeface="B Mitra" pitchFamily="2" charset="-78"/>
              </a:rPr>
              <a:t>500 سال قبل از ميلاد، بقراط چندين نوع تومور سرطاني را مي شناخته و اولين پزشكي است كه كلمه "كانسر" را در نوشته های پزشکی بكار برده است (</a:t>
            </a:r>
            <a:r>
              <a:rPr lang="en-US" dirty="0">
                <a:cs typeface="B Mitra" pitchFamily="2" charset="-78"/>
              </a:rPr>
              <a:t>karkinose </a:t>
            </a:r>
            <a:r>
              <a:rPr lang="fa-IR" dirty="0">
                <a:cs typeface="B Mitra" pitchFamily="2" charset="-78"/>
              </a:rPr>
              <a:t> از لغت یونانی خرچنگ</a:t>
            </a:r>
            <a:r>
              <a:rPr lang="fa-IR" dirty="0" smtClean="0">
                <a:cs typeface="B Mitra" pitchFamily="2" charset="-78"/>
              </a:rPr>
              <a:t>)</a:t>
            </a:r>
            <a:endParaRPr lang="fa-IR" dirty="0" smtClean="0"/>
          </a:p>
          <a:p>
            <a:endParaRPr lang="fa-IR" dirty="0" smtClean="0"/>
          </a:p>
          <a:p>
            <a:pPr>
              <a:buNone/>
            </a:pPr>
            <a:endParaRPr lang="fa-IR" dirty="0" smtClean="0"/>
          </a:p>
          <a:p>
            <a:endParaRPr lang="fa-IR" dirty="0"/>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244005"/>
            <a:ext cx="8229600" cy="3921299"/>
          </a:xfrm>
        </p:spPr>
        <p:txBody>
          <a:bodyPr>
            <a:normAutofit/>
          </a:bodyPr>
          <a:lstStyle/>
          <a:p>
            <a:r>
              <a:rPr lang="fa-IR" dirty="0">
                <a:cs typeface="B Mitra" pitchFamily="2" charset="-78"/>
              </a:rPr>
              <a:t>در قرن دوم ميلادي جالينوس درباره علت سرطان بحث كرد ، و آن را به علت غلبه </a:t>
            </a:r>
            <a:r>
              <a:rPr lang="fa-IR" dirty="0" smtClean="0">
                <a:cs typeface="B Mitra" pitchFamily="2" charset="-78"/>
              </a:rPr>
              <a:t>سودا </a:t>
            </a:r>
            <a:r>
              <a:rPr lang="fa-IR" dirty="0">
                <a:cs typeface="B Mitra" pitchFamily="2" charset="-78"/>
              </a:rPr>
              <a:t>دانسته است. </a:t>
            </a:r>
            <a:r>
              <a:rPr lang="fa-IR" dirty="0" smtClean="0">
                <a:cs typeface="B Mitra" pitchFamily="2" charset="-78"/>
              </a:rPr>
              <a:t> وی در سال 199 پس از میلاد درگذشت ولی نظریه سودا ذهن پزشکان را تسخیر کرده بود.</a:t>
            </a:r>
          </a:p>
          <a:p>
            <a:r>
              <a:rPr lang="fa-IR" dirty="0" smtClean="0">
                <a:cs typeface="B Mitra" pitchFamily="2" charset="-78"/>
              </a:rPr>
              <a:t>داروهای دفع سودا تنتور سرب ،جگر سفید روباه ،کرچک پوست کنده ،پودر مرجان سفید ،...و یک سری اعمال شامل خون گرفتن و پاکسازی بود.</a:t>
            </a:r>
          </a:p>
          <a:p>
            <a:pPr>
              <a:buNone/>
            </a:pP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251520" y="2060848"/>
            <a:ext cx="8435280" cy="4065315"/>
          </a:xfrm>
        </p:spPr>
        <p:txBody>
          <a:bodyPr>
            <a:normAutofit lnSpcReduction="10000"/>
          </a:bodyPr>
          <a:lstStyle/>
          <a:p>
            <a:r>
              <a:rPr lang="fa-IR" dirty="0" smtClean="0">
                <a:cs typeface="B Mitra" pitchFamily="2" charset="-78"/>
              </a:rPr>
              <a:t>در سال 1533 میلادی وسالیوس به امید آموختن پاتولوژی وتشریح جالینوسی وارد دانشگاه پاریس شد</a:t>
            </a:r>
          </a:p>
          <a:p>
            <a:r>
              <a:rPr lang="fa-IR" dirty="0" smtClean="0">
                <a:cs typeface="B Mitra" pitchFamily="2" charset="-78"/>
              </a:rPr>
              <a:t>وی با دقت و پشتکار سراسر بدن را بررسی کرد ولی چیزی که جالینوس سودا می نامید پیدا نکرد!دستگاه لنفاوی ،عروق خونی و صفرا پیدا شده بودند ولی</a:t>
            </a:r>
          </a:p>
          <a:p>
            <a:pPr>
              <a:buNone/>
            </a:pPr>
            <a:r>
              <a:rPr lang="fa-IR" dirty="0">
                <a:cs typeface="B Mitra" pitchFamily="2" charset="-78"/>
              </a:rPr>
              <a:t> </a:t>
            </a:r>
            <a:r>
              <a:rPr lang="fa-IR" dirty="0" smtClean="0">
                <a:cs typeface="B Mitra" pitchFamily="2" charset="-78"/>
              </a:rPr>
              <a:t>             </a:t>
            </a:r>
          </a:p>
          <a:p>
            <a:pPr>
              <a:buNone/>
            </a:pPr>
            <a:r>
              <a:rPr lang="fa-IR" b="1" i="1" dirty="0">
                <a:solidFill>
                  <a:srgbClr val="FF0000"/>
                </a:solidFill>
                <a:effectLst>
                  <a:outerShdw blurRad="38100" dist="38100" dir="2700000" algn="tl">
                    <a:srgbClr val="000000">
                      <a:alpha val="43137"/>
                    </a:srgbClr>
                  </a:outerShdw>
                </a:effectLst>
                <a:cs typeface="B Mitra" pitchFamily="2" charset="-78"/>
              </a:rPr>
              <a:t> </a:t>
            </a:r>
            <a:r>
              <a:rPr lang="fa-IR" b="1" i="1" dirty="0" smtClean="0">
                <a:solidFill>
                  <a:srgbClr val="FF0000"/>
                </a:solidFill>
                <a:effectLst>
                  <a:outerShdw blurRad="38100" dist="38100" dir="2700000" algn="tl">
                    <a:srgbClr val="000000">
                      <a:alpha val="43137"/>
                    </a:srgbClr>
                  </a:outerShdw>
                </a:effectLst>
                <a:cs typeface="B Mitra" pitchFamily="2" charset="-78"/>
              </a:rPr>
              <a:t>    سودا عامل سرطان و افسردگی در هیچ کجای بدن   دیده نشد!!! </a:t>
            </a:r>
            <a:endParaRPr lang="fa-IR" b="1" i="1"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23528" y="1988840"/>
            <a:ext cx="8363272" cy="4137323"/>
          </a:xfrm>
        </p:spPr>
        <p:txBody>
          <a:bodyPr>
            <a:normAutofit fontScale="92500" lnSpcReduction="20000"/>
          </a:bodyPr>
          <a:lstStyle/>
          <a:p>
            <a:r>
              <a:rPr lang="fa-IR" dirty="0" smtClean="0">
                <a:cs typeface="B Mitra" pitchFamily="2" charset="-78"/>
              </a:rPr>
              <a:t>در سال 1793 میلادی ماتیو بیلی برای اثبات نظریه جالینوسی تصور کرد که شاید سودا در بافتهای طبیعی  قابل مشاهده نباشد و به دنبال آن در بیماران وبافتهای توموری گشت ولی سودا یافت نشد</a:t>
            </a:r>
          </a:p>
          <a:p>
            <a:endParaRPr lang="fa-IR" dirty="0">
              <a:cs typeface="B Mitra" pitchFamily="2" charset="-78"/>
            </a:endParaRPr>
          </a:p>
          <a:p>
            <a:pPr>
              <a:buNone/>
            </a:pPr>
            <a:r>
              <a:rPr lang="fa-IR" dirty="0">
                <a:cs typeface="B Mitra" pitchFamily="2" charset="-78"/>
              </a:rPr>
              <a:t> </a:t>
            </a:r>
            <a:r>
              <a:rPr lang="fa-IR" dirty="0" smtClean="0">
                <a:cs typeface="B Mitra" pitchFamily="2" charset="-78"/>
              </a:rPr>
              <a:t>                                و</a:t>
            </a:r>
          </a:p>
          <a:p>
            <a:pPr>
              <a:buNone/>
            </a:pPr>
            <a:r>
              <a:rPr lang="fa-IR" b="1" dirty="0">
                <a:cs typeface="B Mitra" pitchFamily="2" charset="-78"/>
              </a:rPr>
              <a:t> </a:t>
            </a:r>
            <a:r>
              <a:rPr lang="fa-IR" b="1" dirty="0" smtClean="0">
                <a:cs typeface="B Mitra" pitchFamily="2" charset="-78"/>
              </a:rPr>
              <a:t>            سودا از ذهن و فکر پزشکان پاک شد</a:t>
            </a:r>
          </a:p>
          <a:p>
            <a:pPr>
              <a:buNone/>
            </a:pPr>
            <a:endParaRPr lang="fa-IR" b="1" dirty="0">
              <a:cs typeface="B Mitra" pitchFamily="2" charset="-78"/>
            </a:endParaRPr>
          </a:p>
          <a:p>
            <a:pPr>
              <a:buNone/>
            </a:pPr>
            <a:r>
              <a:rPr lang="fa-IR" b="1" dirty="0" smtClean="0">
                <a:solidFill>
                  <a:srgbClr val="FF0000"/>
                </a:solidFill>
                <a:cs typeface="B Mitra" pitchFamily="2" charset="-78"/>
              </a:rPr>
              <a:t>پس اگر سودا وجود نداشت در آوردن تومور  باید بدن را از بیماری خلاص کند</a:t>
            </a: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484784"/>
            <a:ext cx="8229600" cy="5040560"/>
          </a:xfrm>
        </p:spPr>
        <p:txBody>
          <a:bodyPr>
            <a:normAutofit fontScale="92500" lnSpcReduction="10000"/>
          </a:bodyPr>
          <a:lstStyle/>
          <a:p>
            <a:r>
              <a:rPr lang="fa-IR" dirty="0" smtClean="0">
                <a:cs typeface="B Mitra" pitchFamily="2" charset="-78"/>
              </a:rPr>
              <a:t>پس </a:t>
            </a:r>
            <a:r>
              <a:rPr lang="fa-IR" dirty="0" smtClean="0">
                <a:solidFill>
                  <a:srgbClr val="FF0000"/>
                </a:solidFill>
                <a:cs typeface="B Mitra" pitchFamily="2" charset="-78"/>
              </a:rPr>
              <a:t>جراحی</a:t>
            </a:r>
            <a:r>
              <a:rPr lang="fa-IR" dirty="0" smtClean="0">
                <a:cs typeface="B Mitra" pitchFamily="2" charset="-78"/>
              </a:rPr>
              <a:t> در میدان نبرد با سرطان قدم گذاشت</a:t>
            </a:r>
          </a:p>
          <a:p>
            <a:r>
              <a:rPr lang="fa-IR" dirty="0" smtClean="0">
                <a:cs typeface="B Mitra" pitchFamily="2" charset="-78"/>
              </a:rPr>
              <a:t>داروی بیهوشی (اتر) در سال 1846 توسط مورتون معرفی شد و 20 سال پس از آن لیستر کربولیک اسید را بعنوان ضد عفونی کننده زخم معرفی کرد وتومور سینه خواهرش ایزابلا را درآورد. ایزابلا بدون عفونت زنده ماند ولی 3 سال بعد به علت متاستاز کبد فوت شد.</a:t>
            </a:r>
          </a:p>
          <a:p>
            <a:r>
              <a:rPr lang="fa-IR" dirty="0" smtClean="0">
                <a:cs typeface="B Mitra" pitchFamily="2" charset="-78"/>
              </a:rPr>
              <a:t>سالهای 1850 تا 1950 قرنی درخشان در عرصه جراحی سرطان بود و جراحان شدیدا با سرطان مقابله میکردند</a:t>
            </a:r>
          </a:p>
          <a:p>
            <a:r>
              <a:rPr lang="fa-IR" dirty="0" smtClean="0">
                <a:cs typeface="B Mitra" pitchFamily="2" charset="-78"/>
              </a:rPr>
              <a:t>جراحی درمان اصلی در موارد تومورهای موضعی بود ولی  کم نبودند موارد موضعی که عود میکردند!</a:t>
            </a:r>
          </a:p>
          <a:p>
            <a:r>
              <a:rPr lang="fa-IR" dirty="0" smtClean="0">
                <a:cs typeface="B Mitra" pitchFamily="2" charset="-78"/>
              </a:rPr>
              <a:t>حتی </a:t>
            </a:r>
            <a:r>
              <a:rPr lang="fa-IR" dirty="0" smtClean="0">
                <a:solidFill>
                  <a:srgbClr val="FF0000"/>
                </a:solidFill>
                <a:cs typeface="B Mitra" pitchFamily="2" charset="-78"/>
              </a:rPr>
              <a:t>جراحی های رادیکال </a:t>
            </a:r>
            <a:r>
              <a:rPr lang="fa-IR" dirty="0" smtClean="0">
                <a:cs typeface="B Mitra" pitchFamily="2" charset="-78"/>
              </a:rPr>
              <a:t>و وحشتناک هالستد نتوانست سرطان را مهار کند!</a:t>
            </a:r>
          </a:p>
          <a:p>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680520"/>
          </a:xfrm>
        </p:spPr>
        <p:txBody>
          <a:bodyPr/>
          <a:lstStyle/>
          <a:p>
            <a:r>
              <a:rPr lang="fa-IR" dirty="0" smtClean="0">
                <a:cs typeface="B Mitra" pitchFamily="2" charset="-78"/>
              </a:rPr>
              <a:t>در سال 1895 رونتگن </a:t>
            </a:r>
            <a:r>
              <a:rPr lang="fa-IR" dirty="0" smtClean="0">
                <a:solidFill>
                  <a:srgbClr val="FF0000"/>
                </a:solidFill>
                <a:cs typeface="B Mitra" pitchFamily="2" charset="-78"/>
              </a:rPr>
              <a:t>پرتو </a:t>
            </a:r>
            <a:r>
              <a:rPr lang="en-US" dirty="0" smtClean="0">
                <a:solidFill>
                  <a:srgbClr val="FF0000"/>
                </a:solidFill>
                <a:cs typeface="B Mitra" pitchFamily="2" charset="-78"/>
              </a:rPr>
              <a:t>X</a:t>
            </a:r>
            <a:r>
              <a:rPr lang="fa-IR" dirty="0" smtClean="0">
                <a:cs typeface="B Mitra" pitchFamily="2" charset="-78"/>
              </a:rPr>
              <a:t> را کشف کرد و در 1902 ماری و پیر کوری </a:t>
            </a:r>
            <a:r>
              <a:rPr lang="fa-IR" dirty="0" smtClean="0">
                <a:solidFill>
                  <a:srgbClr val="FF0000"/>
                </a:solidFill>
                <a:cs typeface="B Mitra" pitchFamily="2" charset="-78"/>
              </a:rPr>
              <a:t>رادیوم</a:t>
            </a:r>
            <a:r>
              <a:rPr lang="fa-IR" dirty="0" smtClean="0">
                <a:cs typeface="B Mitra" pitchFamily="2" charset="-78"/>
              </a:rPr>
              <a:t> را یافتند</a:t>
            </a:r>
          </a:p>
          <a:p>
            <a:r>
              <a:rPr lang="fa-IR" dirty="0" smtClean="0">
                <a:cs typeface="B Mitra" pitchFamily="2" charset="-78"/>
              </a:rPr>
              <a:t>در طی تغلیظ اورانیت و دستیابی به رادیوم پوست کف دست ماری به صورت لایه های سیاهی کنده شد ، چند میلیگرم از رادیوم که درون شیشه ای کوچک در جیب پیر بود جلیقه او را سوزاند و زخمی دائمی روی قفسه سینه او ایجاد کرد. تشعشعات در نهایت مغز استخوان ماری  را سوزاند و لوسمی او را از پا درآورد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i="1" dirty="0" smtClean="0">
                <a:solidFill>
                  <a:srgbClr val="FF0000"/>
                </a:solidFill>
                <a:cs typeface="B Nazanin Outline" pitchFamily="2" charset="-78"/>
              </a:rPr>
              <a:t>سرطان: تاریخچه ، اصول مبارزه ، پیروزی</a:t>
            </a:r>
            <a:endParaRPr lang="fa-IR" b="1" i="1" dirty="0">
              <a:solidFill>
                <a:srgbClr val="FF0000"/>
              </a:solidFill>
              <a:cs typeface="B Nazanin Outline" pitchFamily="2" charset="-78"/>
            </a:endParaRPr>
          </a:p>
        </p:txBody>
      </p:sp>
      <p:sp>
        <p:nvSpPr>
          <p:cNvPr id="3" name="Subtitle 2"/>
          <p:cNvSpPr>
            <a:spLocks noGrp="1"/>
          </p:cNvSpPr>
          <p:nvPr>
            <p:ph type="subTitle" idx="1"/>
          </p:nvPr>
        </p:nvSpPr>
        <p:spPr/>
        <p:txBody>
          <a:bodyPr/>
          <a:lstStyle/>
          <a:p>
            <a:endParaRPr lang="fa-IR" dirty="0"/>
          </a:p>
        </p:txBody>
      </p:sp>
      <p:pic>
        <p:nvPicPr>
          <p:cNvPr id="2050" name="Picture 2" descr="C:\Users\glc\Desktop\به نام خدا\images.jpg20.jpg"/>
          <p:cNvPicPr>
            <a:picLocks noChangeAspect="1" noChangeArrowheads="1"/>
          </p:cNvPicPr>
          <p:nvPr/>
        </p:nvPicPr>
        <p:blipFill>
          <a:blip r:embed="rId2" cstate="print"/>
          <a:srcRect/>
          <a:stretch>
            <a:fillRect/>
          </a:stretch>
        </p:blipFill>
        <p:spPr bwMode="auto">
          <a:xfrm>
            <a:off x="2195736" y="4293096"/>
            <a:ext cx="5040560" cy="2564904"/>
          </a:xfrm>
          <a:prstGeom prst="rect">
            <a:avLst/>
          </a:prstGeom>
          <a:noFill/>
        </p:spPr>
      </p:pic>
      <p:pic>
        <p:nvPicPr>
          <p:cNvPr id="1026" name="Picture 2" descr="C:\Users\glc\Desktop\به نام خدا\images.jpg19.jpg"/>
          <p:cNvPicPr>
            <a:picLocks noChangeAspect="1" noChangeArrowheads="1"/>
          </p:cNvPicPr>
          <p:nvPr/>
        </p:nvPicPr>
        <p:blipFill>
          <a:blip r:embed="rId3" cstate="print"/>
          <a:srcRect/>
          <a:stretch>
            <a:fillRect/>
          </a:stretch>
        </p:blipFill>
        <p:spPr bwMode="auto">
          <a:xfrm>
            <a:off x="3563888" y="260648"/>
            <a:ext cx="2466975" cy="184785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772816"/>
            <a:ext cx="8229600" cy="4353347"/>
          </a:xfrm>
        </p:spPr>
        <p:txBody>
          <a:bodyPr/>
          <a:lstStyle/>
          <a:p>
            <a:r>
              <a:rPr lang="fa-IR" dirty="0" smtClean="0">
                <a:solidFill>
                  <a:srgbClr val="FF0000"/>
                </a:solidFill>
                <a:cs typeface="B Mitra" pitchFamily="2" charset="-78"/>
              </a:rPr>
              <a:t>رادیوم</a:t>
            </a:r>
            <a:r>
              <a:rPr lang="fa-IR" dirty="0" smtClean="0">
                <a:cs typeface="B Mitra" pitchFamily="2" charset="-78"/>
              </a:rPr>
              <a:t> هم پا به میدان مبارزه با سرطان گذاشت!</a:t>
            </a:r>
          </a:p>
          <a:p>
            <a:r>
              <a:rPr lang="fa-IR" dirty="0" smtClean="0">
                <a:cs typeface="B Mitra" pitchFamily="2" charset="-78"/>
              </a:rPr>
              <a:t>چند دهه پس از کشف رادیوم بررسی بافتهای آسیب دیده نشان داد که رادیوم به</a:t>
            </a:r>
            <a:r>
              <a:rPr lang="en-US" dirty="0" smtClean="0">
                <a:cs typeface="B Mitra" pitchFamily="2" charset="-78"/>
              </a:rPr>
              <a:t> DNA</a:t>
            </a:r>
            <a:r>
              <a:rPr lang="fa-IR" dirty="0" smtClean="0">
                <a:cs typeface="B Mitra" pitchFamily="2" charset="-78"/>
              </a:rPr>
              <a:t> آسیب میرساند</a:t>
            </a:r>
          </a:p>
          <a:p>
            <a:r>
              <a:rPr lang="fa-IR" dirty="0" smtClean="0">
                <a:cs typeface="B Mitra" pitchFamily="2" charset="-78"/>
              </a:rPr>
              <a:t>توانایی پرتوهای ناشی از رادیوم در کشتن انتخابی سلولهایی که با سرعت در حال تقسیم بودند بویژه توسط محققان سرطان مورد توجه قرار گرفت</a:t>
            </a:r>
          </a:p>
          <a:p>
            <a:r>
              <a:rPr lang="fa-IR" dirty="0" smtClean="0">
                <a:cs typeface="B Mitra" pitchFamily="2" charset="-78"/>
              </a:rPr>
              <a:t>امیل گروپ برای نخستین بار یکسال پس از کشف اشعه </a:t>
            </a:r>
            <a:r>
              <a:rPr lang="en-US" dirty="0" smtClean="0">
                <a:cs typeface="B Mitra" pitchFamily="2" charset="-78"/>
              </a:rPr>
              <a:t>X</a:t>
            </a:r>
            <a:r>
              <a:rPr lang="fa-IR" dirty="0" smtClean="0">
                <a:cs typeface="B Mitra" pitchFamily="2" charset="-78"/>
              </a:rPr>
              <a:t> سرطان سینه عود کرده یک خانم را درمان نمود</a:t>
            </a:r>
          </a:p>
          <a:p>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060848"/>
            <a:ext cx="8229600" cy="4536504"/>
          </a:xfrm>
        </p:spPr>
        <p:txBody>
          <a:bodyPr/>
          <a:lstStyle/>
          <a:p>
            <a:r>
              <a:rPr lang="fa-IR" dirty="0" smtClean="0">
                <a:cs typeface="B Mitra" pitchFamily="2" charset="-78"/>
              </a:rPr>
              <a:t>از سال 1902 با کشف رادیوم رشته جدیدی به نام </a:t>
            </a:r>
            <a:r>
              <a:rPr lang="fa-IR" dirty="0" smtClean="0">
                <a:solidFill>
                  <a:srgbClr val="FF0000"/>
                </a:solidFill>
                <a:cs typeface="B Mitra" pitchFamily="2" charset="-78"/>
              </a:rPr>
              <a:t>پرتودرمانی سرطان </a:t>
            </a:r>
            <a:r>
              <a:rPr lang="fa-IR" dirty="0" smtClean="0">
                <a:cs typeface="B Mitra" pitchFamily="2" charset="-78"/>
              </a:rPr>
              <a:t>بوجود آمد.</a:t>
            </a:r>
          </a:p>
          <a:p>
            <a:r>
              <a:rPr lang="fa-IR" dirty="0" smtClean="0">
                <a:cs typeface="B Mitra" pitchFamily="2" charset="-78"/>
              </a:rPr>
              <a:t>جراحان قرصهای رادیومی را در تومورها فرو میکردند</a:t>
            </a:r>
          </a:p>
          <a:p>
            <a:r>
              <a:rPr lang="fa-IR" dirty="0" smtClean="0">
                <a:cs typeface="B Mitra" pitchFamily="2" charset="-78"/>
              </a:rPr>
              <a:t>ولی پرتودرمانی محدودیت هایی داشت</a:t>
            </a:r>
          </a:p>
          <a:p>
            <a:pPr>
              <a:buNone/>
            </a:pPr>
            <a:r>
              <a:rPr lang="fa-IR" dirty="0">
                <a:cs typeface="B Mitra" pitchFamily="2" charset="-78"/>
              </a:rPr>
              <a:t> </a:t>
            </a:r>
            <a:r>
              <a:rPr lang="fa-IR" dirty="0" smtClean="0">
                <a:cs typeface="B Mitra" pitchFamily="2" charset="-78"/>
              </a:rPr>
              <a:t>       - در تومورهای موضعی موثر بود</a:t>
            </a:r>
          </a:p>
          <a:p>
            <a:pPr>
              <a:buNone/>
            </a:pPr>
            <a:r>
              <a:rPr lang="fa-IR" dirty="0">
                <a:cs typeface="B Mitra" pitchFamily="2" charset="-78"/>
              </a:rPr>
              <a:t> </a:t>
            </a:r>
            <a:r>
              <a:rPr lang="fa-IR" dirty="0" smtClean="0">
                <a:cs typeface="B Mitra" pitchFamily="2" charset="-78"/>
              </a:rPr>
              <a:t>       - شمشیری 2 لبه بود و با آسیب </a:t>
            </a:r>
            <a:r>
              <a:rPr lang="en-US" dirty="0" smtClean="0">
                <a:cs typeface="B Mitra" pitchFamily="2" charset="-78"/>
              </a:rPr>
              <a:t>DNA</a:t>
            </a:r>
            <a:r>
              <a:rPr lang="fa-IR" dirty="0" smtClean="0">
                <a:cs typeface="B Mitra" pitchFamily="2" charset="-78"/>
              </a:rPr>
              <a:t> و جهش در ژنها موجب سرطان میشد!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251520" y="2060848"/>
            <a:ext cx="8435280" cy="4065315"/>
          </a:xfrm>
        </p:spPr>
        <p:txBody>
          <a:bodyPr/>
          <a:lstStyle/>
          <a:p>
            <a:r>
              <a:rPr lang="fa-IR" dirty="0" smtClean="0">
                <a:cs typeface="B Mitra" pitchFamily="2" charset="-78"/>
              </a:rPr>
              <a:t>در سال 1932 ویلی میر متوجه یک اصل علمی اساسی در مورد سرطان شد</a:t>
            </a:r>
          </a:p>
          <a:p>
            <a:r>
              <a:rPr lang="fa-IR" dirty="0" smtClean="0">
                <a:cs typeface="B Mitra" pitchFamily="2" charset="-78"/>
              </a:rPr>
              <a:t>سرطان حتی اگر به صورت موضعی آغاز شود حتمامنتظر میماند تا از زندانش فرار کند! تا قبل از مراجعه به پزشک در اغلب بیماران بیماری از کنترل جراحان خارج شده و درست مانند سودا در بدن پخش شده است همانطور که جالینوس حدود 2000 سال قبل آن را تصور کرده بود!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204864"/>
            <a:ext cx="8229600" cy="4464496"/>
          </a:xfrm>
        </p:spPr>
        <p:txBody>
          <a:bodyPr/>
          <a:lstStyle/>
          <a:p>
            <a:r>
              <a:rPr lang="fa-IR" dirty="0" smtClean="0">
                <a:cs typeface="B Mitra" pitchFamily="2" charset="-78"/>
              </a:rPr>
              <a:t>سرانجام به نظر رسید به نوعی حق با جالینوس بوده است! البته علت سرطان سودا نبود ، سودایی وجود نداشت که در بدن متراکم و تبدیل به تومور شود ولی </a:t>
            </a:r>
          </a:p>
          <a:p>
            <a:pPr>
              <a:buNone/>
            </a:pPr>
            <a:r>
              <a:rPr lang="fa-IR" dirty="0">
                <a:cs typeface="B Mitra" pitchFamily="2" charset="-78"/>
              </a:rPr>
              <a:t> </a:t>
            </a:r>
            <a:r>
              <a:rPr lang="fa-IR" dirty="0" smtClean="0">
                <a:cs typeface="B Mitra" pitchFamily="2" charset="-78"/>
              </a:rPr>
              <a:t>            گویا سرطان بیماری مایعات بود ،همچون خرچنگ در حال حرکت بود میتوانست از طریق مجاری نامرئی از یک اندام به اندامی دیگر برود وکل بدن را فراگیرد!!!!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060848"/>
            <a:ext cx="8229600" cy="4320480"/>
          </a:xfrm>
        </p:spPr>
        <p:txBody>
          <a:bodyPr/>
          <a:lstStyle/>
          <a:p>
            <a:r>
              <a:rPr lang="fa-IR" dirty="0" smtClean="0">
                <a:cs typeface="B Mitra" pitchFamily="2" charset="-78"/>
              </a:rPr>
              <a:t>به دنبال تلاشهای ویرشو وشناسایی لوسمی و مشاهده رشد غیر طبیعی و سریع سلولهای سرطانی توسط وی و بیان بروز متاستاز به نوعی توسط ویلی میر سرطان به عنوان یک بیماری سیستمیک شناخته شد </a:t>
            </a:r>
          </a:p>
          <a:p>
            <a:pPr>
              <a:buNone/>
            </a:pPr>
            <a:endParaRPr lang="fa-IR" dirty="0" smtClean="0">
              <a:cs typeface="B Mitra" pitchFamily="2" charset="-78"/>
            </a:endParaRPr>
          </a:p>
          <a:p>
            <a:pPr>
              <a:buNone/>
            </a:pPr>
            <a:r>
              <a:rPr lang="fa-IR" b="1" i="1" dirty="0">
                <a:solidFill>
                  <a:srgbClr val="FF0000"/>
                </a:solidFill>
                <a:effectLst>
                  <a:outerShdw blurRad="38100" dist="38100" dir="2700000" algn="tl">
                    <a:srgbClr val="000000">
                      <a:alpha val="43137"/>
                    </a:srgbClr>
                  </a:outerShdw>
                </a:effectLst>
                <a:cs typeface="B Mitra" pitchFamily="2" charset="-78"/>
              </a:rPr>
              <a:t> </a:t>
            </a:r>
            <a:r>
              <a:rPr lang="fa-IR" b="1" i="1" dirty="0" smtClean="0">
                <a:solidFill>
                  <a:srgbClr val="FF0000"/>
                </a:solidFill>
                <a:effectLst>
                  <a:outerShdw blurRad="38100" dist="38100" dir="2700000" algn="tl">
                    <a:srgbClr val="000000">
                      <a:alpha val="43137"/>
                    </a:srgbClr>
                  </a:outerShdw>
                </a:effectLst>
                <a:cs typeface="B Mitra" pitchFamily="2" charset="-78"/>
              </a:rPr>
              <a:t>    یک بیماری سیستمیک به درمان سیستمیک نیاز دارد</a:t>
            </a:r>
            <a:endParaRPr lang="fa-IR" b="1" i="1"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608512"/>
          </a:xfrm>
        </p:spPr>
        <p:txBody>
          <a:bodyPr/>
          <a:lstStyle/>
          <a:p>
            <a:r>
              <a:rPr lang="fa-IR" dirty="0" smtClean="0">
                <a:cs typeface="B Mitra" pitchFamily="2" charset="-78"/>
              </a:rPr>
              <a:t>اما چه درمان سیستمیکی میتواند سرطان را درمان کند؟</a:t>
            </a:r>
          </a:p>
          <a:p>
            <a:r>
              <a:rPr lang="fa-IR" dirty="0" smtClean="0">
                <a:cs typeface="B Mitra" pitchFamily="2" charset="-78"/>
              </a:rPr>
              <a:t>کشتن یک سلول سرطانی در لوله آزمایش کار سختی نیست ،اما </a:t>
            </a:r>
            <a:r>
              <a:rPr lang="fa-IR" i="1" dirty="0" smtClean="0">
                <a:solidFill>
                  <a:srgbClr val="FF0000"/>
                </a:solidFill>
                <a:cs typeface="B Mitra" pitchFamily="2" charset="-78"/>
              </a:rPr>
              <a:t>مشکل اصلی یافتن یک سم با قدرت انتخابی است</a:t>
            </a:r>
          </a:p>
          <a:p>
            <a:r>
              <a:rPr lang="fa-IR" i="1" dirty="0" smtClean="0">
                <a:solidFill>
                  <a:srgbClr val="FF0000"/>
                </a:solidFill>
                <a:cs typeface="B Mitra" pitchFamily="2" charset="-78"/>
              </a:rPr>
              <a:t>تفاوت بسیار ناچیزی بین سلول سرطانی و غیر سرطانی وجود دارد</a:t>
            </a:r>
          </a:p>
          <a:p>
            <a:r>
              <a:rPr lang="fa-IR" i="1" dirty="0" smtClean="0">
                <a:solidFill>
                  <a:srgbClr val="FF0000"/>
                </a:solidFill>
                <a:cs typeface="B Mitra" pitchFamily="2" charset="-78"/>
              </a:rPr>
              <a:t>درمان سیستمیک بدون یافتن یک داروی انتخابی مانند یک بمب کشتار جمعی عمل میکند</a:t>
            </a:r>
            <a:endParaRPr lang="fa-IR" i="1" dirty="0">
              <a:solidFill>
                <a:srgbClr val="FF0000"/>
              </a:solidFill>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060848"/>
            <a:ext cx="8229600" cy="4065315"/>
          </a:xfrm>
        </p:spPr>
        <p:txBody>
          <a:bodyPr/>
          <a:lstStyle/>
          <a:p>
            <a:r>
              <a:rPr lang="fa-IR" dirty="0" smtClean="0">
                <a:cs typeface="B Mitra" pitchFamily="2" charset="-78"/>
              </a:rPr>
              <a:t>شاید پاسخ به این سوال در دست شیمیدان ها وصنعت رنگ پارچه بود!</a:t>
            </a:r>
          </a:p>
          <a:p>
            <a:r>
              <a:rPr lang="fa-IR" dirty="0" smtClean="0">
                <a:cs typeface="B Mitra" pitchFamily="2" charset="-78"/>
              </a:rPr>
              <a:t>در سال 1878 پل ارلیخ استفاده از رنگهای پارچه(آنیلین و سایر مشتقات رنگی آن) را برای رنگ آمیزی بافتهای جانوری پیشنهاد کرد</a:t>
            </a:r>
          </a:p>
          <a:p>
            <a:r>
              <a:rPr lang="fa-IR" dirty="0" smtClean="0">
                <a:cs typeface="B Mitra" pitchFamily="2" charset="-78"/>
              </a:rPr>
              <a:t>وی در کمال حیرت مشاهده کرد که رنگها قادر به تمایز قائل شدن میان مواد شیمیایی سلول بودند ،به بعضی مواد متصل میشدند و بعضی دیگر را نادیده میگرفتند!!!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r>
              <a:rPr lang="fa-IR" dirty="0" smtClean="0">
                <a:cs typeface="B Mitra" pitchFamily="2" charset="-78"/>
              </a:rPr>
              <a:t> و........</a:t>
            </a:r>
          </a:p>
          <a:p>
            <a:pPr>
              <a:buNone/>
            </a:pPr>
            <a:r>
              <a:rPr lang="fa-IR" dirty="0" smtClean="0">
                <a:cs typeface="B Mitra" pitchFamily="2" charset="-78"/>
              </a:rPr>
              <a:t>     در کوپه تنگ یک قطار شب رو ارلیخ ایده اش را برای دو دانشمند که همکارش بودند توضیح داد: </a:t>
            </a:r>
          </a:p>
          <a:p>
            <a:pPr>
              <a:buNone/>
            </a:pPr>
            <a:r>
              <a:rPr lang="fa-IR" dirty="0" smtClean="0">
                <a:cs typeface="B Mitra" pitchFamily="2" charset="-78"/>
              </a:rPr>
              <a:t>   ”به من ثابت شده که یافتن مواد مصنوعی که واقعا و به طور اختصاصی بیماریهای خاصی را درمان میکنند وجود دارد.......</a:t>
            </a:r>
          </a:p>
          <a:p>
            <a:pPr>
              <a:buNone/>
            </a:pPr>
            <a:r>
              <a:rPr lang="fa-IR" dirty="0" smtClean="0">
                <a:cs typeface="B Mitra" pitchFamily="2" charset="-78"/>
              </a:rPr>
              <a:t>    اگر ترکیب شیمیایی تمایل خاصی برای میکروب یا سلول ویژه ای </a:t>
            </a:r>
          </a:p>
          <a:p>
            <a:pPr>
              <a:buNone/>
            </a:pPr>
            <a:r>
              <a:rPr lang="fa-IR" dirty="0" smtClean="0">
                <a:cs typeface="B Mitra" pitchFamily="2" charset="-78"/>
              </a:rPr>
              <a:t>    داشته باشد فقط آن عامل کشته میشود و سلولهای میزبان آسیب</a:t>
            </a:r>
          </a:p>
          <a:p>
            <a:pPr>
              <a:buNone/>
            </a:pPr>
            <a:r>
              <a:rPr lang="fa-IR" dirty="0" smtClean="0">
                <a:cs typeface="B Mitra" pitchFamily="2" charset="-78"/>
              </a:rPr>
              <a:t>    نمی بینند“</a:t>
            </a:r>
          </a:p>
          <a:p>
            <a:pPr>
              <a:buNone/>
            </a:pPr>
            <a:r>
              <a:rPr lang="fa-IR" dirty="0" smtClean="0">
                <a:cs typeface="B Mitra" pitchFamily="2" charset="-78"/>
              </a:rPr>
              <a:t>و</a:t>
            </a:r>
          </a:p>
          <a:p>
            <a:pPr>
              <a:buNone/>
            </a:pPr>
            <a:r>
              <a:rPr lang="fa-IR" dirty="0" smtClean="0">
                <a:cs typeface="B Mitra" pitchFamily="2" charset="-78"/>
              </a:rPr>
              <a:t> </a:t>
            </a:r>
            <a:r>
              <a:rPr lang="fa-IR" dirty="0" smtClean="0">
                <a:solidFill>
                  <a:srgbClr val="FF0000"/>
                </a:solidFill>
                <a:cs typeface="B Mitra" pitchFamily="2" charset="-78"/>
              </a:rPr>
              <a:t>شیمی درمانی </a:t>
            </a:r>
            <a:r>
              <a:rPr lang="fa-IR" dirty="0" smtClean="0">
                <a:cs typeface="B Mitra" pitchFamily="2" charset="-78"/>
              </a:rPr>
              <a:t>یعنی کاربرد مواد شیمیایی خاص برای درمان بیماران به لحاظ مفهومی در نیمه آن شب متولد شد......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457200" y="2060848"/>
            <a:ext cx="8229600" cy="4065315"/>
          </a:xfrm>
        </p:spPr>
        <p:txBody>
          <a:bodyPr>
            <a:normAutofit fontScale="92500"/>
          </a:bodyPr>
          <a:lstStyle/>
          <a:p>
            <a:r>
              <a:rPr lang="fa-IR" dirty="0" smtClean="0">
                <a:cs typeface="B Mitra" pitchFamily="2" charset="-78"/>
              </a:rPr>
              <a:t>در سال 1910 او داروی ضد سیفلیس را کشف کرد و آن را گلوله جادویی نامید</a:t>
            </a:r>
          </a:p>
          <a:p>
            <a:r>
              <a:rPr lang="fa-IR" dirty="0" smtClean="0">
                <a:cs typeface="B Mitra" pitchFamily="2" charset="-78"/>
              </a:rPr>
              <a:t>گلوله جادویی ارلیخ یک هدف نهایی برای شکست داشت وآن سرطان بود</a:t>
            </a:r>
          </a:p>
          <a:p>
            <a:r>
              <a:rPr lang="fa-IR" dirty="0" smtClean="0">
                <a:cs typeface="B Mitra" pitchFamily="2" charset="-78"/>
              </a:rPr>
              <a:t>او چندین طرح ارائه کرد و مشتقات سولفا ،آنیلین ،آرسنیک ...را امتحان کرد</a:t>
            </a:r>
          </a:p>
          <a:p>
            <a:r>
              <a:rPr lang="fa-IR" dirty="0" smtClean="0">
                <a:cs typeface="B Mitra" pitchFamily="2" charset="-78"/>
              </a:rPr>
              <a:t>اما گلوله های جادویی ارلیخ فاقد جادو برای سلولهای سرطانی بودند ،این سلولها بسیار شبیه به سلولهای دیگر بدن بودند و این شباهت هدف قراردادن آنها را غیر ممکن می ساخت.</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lstStyle/>
          <a:p>
            <a:r>
              <a:rPr lang="fa-IR" dirty="0" smtClean="0">
                <a:cs typeface="B Mitra" pitchFamily="2" charset="-78"/>
              </a:rPr>
              <a:t>در سال 1915 ارلیخ به سل مبتلا شد و نظاره گر این بود که در طی جنگ جهانی اول کارخانه هایی که اولین بار مواد شیمیایی درمانی او را تهیه میکردند به کارخانه های بمب شیمیایی تبدیل شده بودند!!!</a:t>
            </a:r>
          </a:p>
          <a:p>
            <a:pPr>
              <a:buNone/>
            </a:pPr>
            <a:r>
              <a:rPr lang="fa-IR" dirty="0" smtClean="0">
                <a:cs typeface="B Mitra" pitchFamily="2" charset="-78"/>
              </a:rPr>
              <a:t>        گاز خردل مایعی بی رنگ وتاول زا در جنگ استفاده شد و</a:t>
            </a:r>
          </a:p>
          <a:p>
            <a:pPr>
              <a:buNone/>
            </a:pPr>
            <a:r>
              <a:rPr lang="fa-IR" dirty="0" smtClean="0">
                <a:cs typeface="B Mitra" pitchFamily="2" charset="-78"/>
              </a:rPr>
              <a:t>         هزاران مجروح وکشته بر جای گذاشت و وحشناکتر از آن</a:t>
            </a:r>
          </a:p>
          <a:p>
            <a:pPr>
              <a:buNone/>
            </a:pPr>
            <a:r>
              <a:rPr lang="fa-IR" dirty="0" smtClean="0">
                <a:cs typeface="B Mitra" pitchFamily="2" charset="-78"/>
              </a:rPr>
              <a:t>                          ...........................................</a:t>
            </a:r>
          </a:p>
          <a:p>
            <a:pPr>
              <a:buNone/>
            </a:pPr>
            <a:r>
              <a:rPr lang="fa-IR" dirty="0" smtClean="0">
                <a:cs typeface="B Mitra" pitchFamily="2" charset="-78"/>
              </a:rPr>
              <a:t>                          ...........................................</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564904"/>
            <a:ext cx="8229600" cy="4293096"/>
          </a:xfrm>
        </p:spPr>
        <p:txBody>
          <a:bodyPr/>
          <a:lstStyle/>
          <a:p>
            <a:r>
              <a:rPr lang="fa-IR" dirty="0" smtClean="0">
                <a:cs typeface="B Mitra" pitchFamily="2" charset="-78"/>
              </a:rPr>
              <a:t>سرطان تنها یک بیماری نیست بلکه مجموعه ای از بیماریهاست</a:t>
            </a:r>
          </a:p>
          <a:p>
            <a:r>
              <a:rPr lang="fa-IR" dirty="0" smtClean="0">
                <a:cs typeface="B Mitra" pitchFamily="2" charset="-78"/>
              </a:rPr>
              <a:t>به این علت این مجموعه از بیماریها را سرطان مینامیم که یک مشخصه مشترک دارند:</a:t>
            </a:r>
          </a:p>
          <a:p>
            <a:pPr>
              <a:buNone/>
            </a:pPr>
            <a:r>
              <a:rPr lang="fa-IR" dirty="0">
                <a:cs typeface="B Mitra" pitchFamily="2" charset="-78"/>
              </a:rPr>
              <a:t> </a:t>
            </a:r>
            <a:r>
              <a:rPr lang="fa-IR" dirty="0" smtClean="0">
                <a:cs typeface="B Mitra" pitchFamily="2" charset="-78"/>
              </a:rPr>
              <a:t>                </a:t>
            </a:r>
            <a:r>
              <a:rPr lang="fa-IR" b="1" i="1" dirty="0" smtClean="0">
                <a:solidFill>
                  <a:srgbClr val="FF0000"/>
                </a:solidFill>
                <a:effectLst>
                  <a:outerShdw blurRad="38100" dist="38100" dir="2700000" algn="tl">
                    <a:srgbClr val="000000">
                      <a:alpha val="43137"/>
                    </a:srgbClr>
                  </a:outerShdw>
                </a:effectLst>
                <a:cs typeface="B Mitra" pitchFamily="2" charset="-78"/>
              </a:rPr>
              <a:t>تقسیم و ازدیاد غیر عادی سلولها</a:t>
            </a:r>
            <a:endParaRPr lang="fa-IR" b="1" i="1" dirty="0">
              <a:solidFill>
                <a:srgbClr val="FF0000"/>
              </a:solidFill>
              <a:effectLst>
                <a:outerShdw blurRad="38100" dist="38100" dir="2700000" algn="tl">
                  <a:srgbClr val="000000">
                    <a:alpha val="43137"/>
                  </a:srgbClr>
                </a:outerShdw>
              </a:effectLst>
              <a:cs typeface="B Mitra" pitchFamily="2" charset="-78"/>
            </a:endParaRPr>
          </a:p>
        </p:txBody>
      </p:sp>
      <p:pic>
        <p:nvPicPr>
          <p:cNvPr id="3074" name="Picture 2" descr="C:\Users\glc\Desktop\به نام خدا\images.jpg20.jpg"/>
          <p:cNvPicPr>
            <a:picLocks noChangeAspect="1" noChangeArrowheads="1"/>
          </p:cNvPicPr>
          <p:nvPr/>
        </p:nvPicPr>
        <p:blipFill>
          <a:blip r:embed="rId2" cstate="print"/>
          <a:srcRect/>
          <a:stretch>
            <a:fillRect/>
          </a:stretch>
        </p:blipFill>
        <p:spPr bwMode="auto">
          <a:xfrm>
            <a:off x="0" y="0"/>
            <a:ext cx="2466975" cy="184785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normAutofit fontScale="77500" lnSpcReduction="20000"/>
          </a:bodyPr>
          <a:lstStyle/>
          <a:p>
            <a:r>
              <a:rPr lang="fa-IR" dirty="0" smtClean="0">
                <a:cs typeface="B Mitra" pitchFamily="2" charset="-78"/>
              </a:rPr>
              <a:t>در سال 1919 ادوارد و هلن </a:t>
            </a:r>
            <a:r>
              <a:rPr lang="fa-IR" dirty="0" smtClean="0">
                <a:cs typeface="B Mitra" pitchFamily="2" charset="-78"/>
              </a:rPr>
              <a:t> کرومبهار به </a:t>
            </a:r>
            <a:r>
              <a:rPr lang="fa-IR" dirty="0" smtClean="0">
                <a:cs typeface="B Mitra" pitchFamily="2" charset="-78"/>
              </a:rPr>
              <a:t>بررسی اثر گاز خردل بر روی تعداد اندکی از سربازان نجات یافته پرداختند</a:t>
            </a:r>
          </a:p>
          <a:p>
            <a:pPr>
              <a:buNone/>
            </a:pPr>
            <a:r>
              <a:rPr lang="fa-IR" dirty="0" smtClean="0">
                <a:cs typeface="B Mitra" pitchFamily="2" charset="-78"/>
              </a:rPr>
              <a:t>                   وضعیت غیر عادی مغز استخوان</a:t>
            </a:r>
          </a:p>
          <a:p>
            <a:pPr>
              <a:buNone/>
            </a:pPr>
            <a:endParaRPr lang="fa-IR" dirty="0" smtClean="0">
              <a:cs typeface="B Mitra" pitchFamily="2" charset="-78"/>
            </a:endParaRPr>
          </a:p>
          <a:p>
            <a:pPr>
              <a:buNone/>
            </a:pPr>
            <a:endParaRPr lang="fa-IR" dirty="0" smtClean="0">
              <a:cs typeface="B Mitra" pitchFamily="2" charset="-78"/>
            </a:endParaRPr>
          </a:p>
          <a:p>
            <a:pPr>
              <a:buNone/>
            </a:pPr>
            <a:r>
              <a:rPr lang="fa-IR" dirty="0" smtClean="0">
                <a:cs typeface="B Mitra" pitchFamily="2" charset="-78"/>
              </a:rPr>
              <a:t>وآنها نتایج خود را در مورد اثر گاز خردل بر انسان چاپ کردند سمیت این ماده شیمیایی یعنی تحت تاثیر قراردادن دسته ای خاص از سلولهای بدن به وضوح نشان دهنده یک ماده با میل ترکیبی ویژه بود</a:t>
            </a:r>
          </a:p>
          <a:p>
            <a:pPr>
              <a:buNone/>
            </a:pPr>
            <a:r>
              <a:rPr lang="fa-IR" dirty="0" smtClean="0">
                <a:cs typeface="B Mitra" pitchFamily="2" charset="-78"/>
              </a:rPr>
              <a:t>     ولی تلاشهای آنها در هیاهوی جنگ نادیده گرفته شد وشیمیدانهای جنگ</a:t>
            </a:r>
          </a:p>
          <a:p>
            <a:pPr>
              <a:buNone/>
            </a:pPr>
            <a:r>
              <a:rPr lang="fa-IR" dirty="0" smtClean="0">
                <a:cs typeface="B Mitra" pitchFamily="2" charset="-78"/>
              </a:rPr>
              <a:t>      به آزمایشگاه هایشان بازگشتند تا ماده شیمیایی جدیدی برای جنگ های </a:t>
            </a:r>
          </a:p>
          <a:p>
            <a:pPr>
              <a:buNone/>
            </a:pPr>
            <a:r>
              <a:rPr lang="fa-IR" dirty="0" smtClean="0">
                <a:cs typeface="B Mitra" pitchFamily="2" charset="-78"/>
              </a:rPr>
              <a:t>                                      دیگر بسازند!!!</a:t>
            </a: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620688"/>
            <a:ext cx="6347048" cy="796950"/>
          </a:xfrm>
        </p:spPr>
        <p:txBody>
          <a:bodyPr>
            <a:normAutofit fontScale="90000"/>
          </a:bodyPr>
          <a:lstStyle/>
          <a:p>
            <a:r>
              <a:rPr lang="fa-IR" b="1" i="1" dirty="0" smtClean="0">
                <a:solidFill>
                  <a:srgbClr val="FF0000"/>
                </a:solidFill>
                <a:effectLst>
                  <a:outerShdw blurRad="38100" dist="38100" dir="2700000" algn="tl">
                    <a:srgbClr val="000000">
                      <a:alpha val="43137"/>
                    </a:srgbClr>
                  </a:outerShdw>
                </a:effectLst>
                <a:cs typeface="B Mitra" pitchFamily="2" charset="-78"/>
              </a:rPr>
              <a:t>هر  سمی ممکن است در نهان یک دارو باشد </a:t>
            </a:r>
            <a:endParaRPr lang="fa-IR" b="1" i="1" dirty="0">
              <a:solidFill>
                <a:srgbClr val="FF0000"/>
              </a:solidFill>
              <a:effectLst>
                <a:outerShdw blurRad="38100" dist="38100" dir="2700000" algn="tl">
                  <a:srgbClr val="000000">
                    <a:alpha val="43137"/>
                  </a:srgbClr>
                </a:outerShdw>
              </a:effectLst>
              <a:cs typeface="B Mitra" pitchFamily="2" charset="-78"/>
            </a:endParaRPr>
          </a:p>
        </p:txBody>
      </p:sp>
      <p:sp>
        <p:nvSpPr>
          <p:cNvPr id="3" name="Content Placeholder 2"/>
          <p:cNvSpPr>
            <a:spLocks noGrp="1"/>
          </p:cNvSpPr>
          <p:nvPr>
            <p:ph idx="1"/>
          </p:nvPr>
        </p:nvSpPr>
        <p:spPr>
          <a:xfrm>
            <a:off x="457200" y="2132856"/>
            <a:ext cx="8229600" cy="4725144"/>
          </a:xfrm>
        </p:spPr>
        <p:txBody>
          <a:bodyPr>
            <a:normAutofit fontScale="85000" lnSpcReduction="20000"/>
          </a:bodyPr>
          <a:lstStyle/>
          <a:p>
            <a:r>
              <a:rPr lang="fa-IR" dirty="0" smtClean="0">
                <a:cs typeface="B Mitra" pitchFamily="2" charset="-78"/>
              </a:rPr>
              <a:t>در سال 1942 گیلمن و گودمن و لیندسکوک از درمان وریدی با خردل</a:t>
            </a:r>
            <a:r>
              <a:rPr lang="en-US" dirty="0" smtClean="0"/>
              <a:t> </a:t>
            </a:r>
            <a:r>
              <a:rPr lang="fa-IR" dirty="0" smtClean="0"/>
              <a:t>(</a:t>
            </a:r>
            <a:r>
              <a:rPr lang="en-US" dirty="0" smtClean="0"/>
              <a:t>Nitrogen Mustard</a:t>
            </a:r>
            <a:r>
              <a:rPr lang="fa-IR" dirty="0" smtClean="0">
                <a:cs typeface="B Mitra" pitchFamily="2" charset="-78"/>
              </a:rPr>
              <a:t> ) در یک بیمار مبتلا به لنفوما استفاده کردند </a:t>
            </a:r>
          </a:p>
          <a:p>
            <a:pPr>
              <a:buNone/>
            </a:pPr>
            <a:r>
              <a:rPr lang="fa-IR" dirty="0" smtClean="0">
                <a:cs typeface="B Mitra" pitchFamily="2" charset="-78"/>
              </a:rPr>
              <a:t>     وغدد متورم بطور معجزه آسایی از بین رفتند هرچند .... دوباره عود کردند</a:t>
            </a:r>
          </a:p>
          <a:p>
            <a:endParaRPr lang="fa-IR" dirty="0" smtClean="0">
              <a:cs typeface="B Mitra" pitchFamily="2" charset="-78"/>
            </a:endParaRPr>
          </a:p>
          <a:p>
            <a:r>
              <a:rPr lang="fa-IR" dirty="0" smtClean="0">
                <a:cs typeface="B Mitra" pitchFamily="2" charset="-78"/>
              </a:rPr>
              <a:t>در سال 1947 سیدنی فاربر دریافت که آمینو پترین(آنالوگ اسید فولیک)به سرعت باعث مرگ سلولهای در حال تقسیم مغز استخوان میشود و او این دارو را برای رابرت سندلر 2 ساله مبتلا به لوسمی استفاده کرد</a:t>
            </a:r>
          </a:p>
          <a:p>
            <a:pPr>
              <a:buNone/>
            </a:pPr>
            <a:endParaRPr lang="fa-IR" dirty="0" smtClean="0">
              <a:cs typeface="B Mitra" pitchFamily="2" charset="-78"/>
            </a:endParaRPr>
          </a:p>
          <a:p>
            <a:r>
              <a:rPr lang="fa-IR" dirty="0" smtClean="0">
                <a:cs typeface="B Mitra" pitchFamily="2" charset="-78"/>
              </a:rPr>
              <a:t>همزمان و با فاصله های زمانی کمی در سال 1950 مطالعات دیگری انجام شد و ملکول متفاوتی به نام 6-مرکاپتوپورین سنتز شد و با تمام فراز و نشیب هایی که طی شد این دارو قادر بود سلولهای لوسمی را در مغز استخوان و خون نابود کند هر چند بازهم بطور موقت</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lstStyle/>
          <a:p>
            <a:r>
              <a:rPr lang="fa-IR" dirty="0" smtClean="0">
                <a:cs typeface="B Mitra" pitchFamily="2" charset="-78"/>
              </a:rPr>
              <a:t>به تدریج داروهای دیگر یکی پس از دیگری پا به میدان نبرد گذاشتند ،رژیم های مختلف شیمی درمانی یک ،دو ،سه و چهار دارویی برای اثر بخشی بهتر و تعدیل دوزهای درمانی و پیروزی بر مقاومتهای دارویی ایجاد شد</a:t>
            </a:r>
          </a:p>
          <a:p>
            <a:r>
              <a:rPr lang="fa-IR" dirty="0" smtClean="0">
                <a:cs typeface="B Mitra" pitchFamily="2" charset="-78"/>
              </a:rPr>
              <a:t>همچنین ترکیب روشهای مختلف درمانی شامل جراحی رادیوتراپی و شیمی درمانی</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normAutofit fontScale="85000" lnSpcReduction="10000"/>
          </a:bodyPr>
          <a:lstStyle/>
          <a:p>
            <a:r>
              <a:rPr lang="fa-IR" dirty="0" smtClean="0">
                <a:cs typeface="B Mitra" pitchFamily="2" charset="-78"/>
              </a:rPr>
              <a:t>به تدریج و با کشف داروهای جدید،  درمان کموتراپی سرطان متحول گردید و با کشف مونوکلونال آنتی بادی در اواخر دهه 1990 </a:t>
            </a:r>
            <a:r>
              <a:rPr lang="fa-IR" dirty="0" smtClean="0">
                <a:solidFill>
                  <a:srgbClr val="FF0000"/>
                </a:solidFill>
                <a:cs typeface="B Mitra" pitchFamily="2" charset="-78"/>
              </a:rPr>
              <a:t>ایمونو تراپی </a:t>
            </a:r>
            <a:r>
              <a:rPr lang="fa-IR" dirty="0" smtClean="0">
                <a:cs typeface="B Mitra" pitchFamily="2" charset="-78"/>
              </a:rPr>
              <a:t>نیز به درمان سرطان اضافه شد.</a:t>
            </a:r>
          </a:p>
          <a:p>
            <a:r>
              <a:rPr lang="fa-IR" dirty="0" smtClean="0">
                <a:cs typeface="B Mitra" pitchFamily="2" charset="-78"/>
              </a:rPr>
              <a:t>و هورمون تراپی</a:t>
            </a:r>
          </a:p>
          <a:p>
            <a:r>
              <a:rPr lang="fa-IR" dirty="0" smtClean="0">
                <a:cs typeface="B Mitra" pitchFamily="2" charset="-78"/>
              </a:rPr>
              <a:t>و پیوند مغز استخوان</a:t>
            </a:r>
          </a:p>
          <a:p>
            <a:r>
              <a:rPr lang="fa-IR" dirty="0" smtClean="0">
                <a:cs typeface="B Mitra" pitchFamily="2" charset="-78"/>
              </a:rPr>
              <a:t>و نانو داروها </a:t>
            </a:r>
          </a:p>
          <a:p>
            <a:r>
              <a:rPr lang="fa-IR" dirty="0" smtClean="0">
                <a:cs typeface="B Mitra" pitchFamily="2" charset="-78"/>
              </a:rPr>
              <a:t>و...</a:t>
            </a:r>
          </a:p>
          <a:p>
            <a:r>
              <a:rPr lang="fa-IR" dirty="0" smtClean="0">
                <a:cs typeface="B Mitra" pitchFamily="2" charset="-78"/>
              </a:rPr>
              <a:t> پیشرفتهای حاصل شده در درمان و پیگیری بیماران منجر به تحول چشمگیر در افزایش طول عمر و بقاء شده و دانش کسب شده دردو دهه گذشته در مورد سرطان بیش از کل آموخته های بشری در قرون گذشته است</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274638"/>
            <a:ext cx="5842992" cy="1143000"/>
          </a:xfrm>
        </p:spPr>
        <p:txBody>
          <a:bodyPr>
            <a:normAutofit fontScale="90000"/>
          </a:bodyPr>
          <a:lstStyle/>
          <a:p>
            <a:r>
              <a:rPr lang="fa-IR" dirty="0" smtClean="0">
                <a:solidFill>
                  <a:srgbClr val="FF0000"/>
                </a:solidFill>
              </a:rPr>
              <a:t>وما اکنون یک سپاه در حال پیشروی هستیم</a:t>
            </a:r>
            <a:endParaRPr lang="fa-IR" dirty="0">
              <a:solidFill>
                <a:srgbClr val="FF0000"/>
              </a:solidFill>
            </a:endParaRPr>
          </a:p>
        </p:txBody>
      </p:sp>
      <p:sp>
        <p:nvSpPr>
          <p:cNvPr id="3" name="Content Placeholder 2"/>
          <p:cNvSpPr>
            <a:spLocks noGrp="1"/>
          </p:cNvSpPr>
          <p:nvPr>
            <p:ph idx="1"/>
          </p:nvPr>
        </p:nvSpPr>
        <p:spPr>
          <a:xfrm>
            <a:off x="457200" y="2132856"/>
            <a:ext cx="8229600" cy="4464496"/>
          </a:xfrm>
        </p:spPr>
        <p:txBody>
          <a:bodyPr>
            <a:normAutofit fontScale="85000" lnSpcReduction="10000"/>
          </a:bodyPr>
          <a:lstStyle/>
          <a:p>
            <a:r>
              <a:rPr lang="fa-IR" dirty="0" smtClean="0">
                <a:cs typeface="B Mitra" pitchFamily="2" charset="-78"/>
              </a:rPr>
              <a:t>امروزه ما در نبرد با این دشمن آشنا و قدر در جایی ایستاده ایم که توانمندی و تجهیزات  زیادی جهت سرکوب او در صورت شروع جنگ داریم</a:t>
            </a:r>
          </a:p>
          <a:p>
            <a:pPr>
              <a:buNone/>
            </a:pPr>
            <a:r>
              <a:rPr lang="fa-IR" dirty="0" smtClean="0">
                <a:cs typeface="B Mitra" pitchFamily="2" charset="-78"/>
              </a:rPr>
              <a:t>          اما </a:t>
            </a:r>
          </a:p>
          <a:p>
            <a:pPr>
              <a:buNone/>
            </a:pPr>
            <a:r>
              <a:rPr lang="fa-IR" dirty="0" smtClean="0">
                <a:cs typeface="B Mitra" pitchFamily="2" charset="-78"/>
              </a:rPr>
              <a:t>            در هر نبردی هر چقدر هم که مسلح وقدرتمند پا به میدان</a:t>
            </a:r>
          </a:p>
          <a:p>
            <a:pPr>
              <a:buNone/>
            </a:pPr>
            <a:r>
              <a:rPr lang="fa-IR" dirty="0" smtClean="0">
                <a:cs typeface="B Mitra" pitchFamily="2" charset="-78"/>
              </a:rPr>
              <a:t>           بگذاریم تلفات و زیانهایی وجود دارد</a:t>
            </a:r>
          </a:p>
          <a:p>
            <a:pPr>
              <a:buNone/>
            </a:pPr>
            <a:r>
              <a:rPr lang="fa-IR" dirty="0" smtClean="0">
                <a:cs typeface="B Mitra" pitchFamily="2" charset="-78"/>
              </a:rPr>
              <a:t>       پس</a:t>
            </a:r>
          </a:p>
          <a:p>
            <a:pPr>
              <a:buNone/>
            </a:pPr>
            <a:r>
              <a:rPr lang="fa-IR" dirty="0" smtClean="0">
                <a:cs typeface="B Mitra" pitchFamily="2" charset="-78"/>
              </a:rPr>
              <a:t>           زمان آن رسیده که علاوه بر </a:t>
            </a:r>
            <a:r>
              <a:rPr lang="fa-IR" dirty="0" smtClean="0">
                <a:solidFill>
                  <a:srgbClr val="FF0000"/>
                </a:solidFill>
                <a:cs typeface="B Mitra" pitchFamily="2" charset="-78"/>
              </a:rPr>
              <a:t>مجهز کردن بیشتر وبیشتر </a:t>
            </a:r>
            <a:r>
              <a:rPr lang="fa-IR" dirty="0" smtClean="0">
                <a:cs typeface="B Mitra" pitchFamily="2" charset="-78"/>
              </a:rPr>
              <a:t>خود</a:t>
            </a:r>
          </a:p>
          <a:p>
            <a:pPr>
              <a:buNone/>
            </a:pPr>
            <a:r>
              <a:rPr lang="fa-IR" dirty="0" smtClean="0">
                <a:cs typeface="B Mitra" pitchFamily="2" charset="-78"/>
              </a:rPr>
              <a:t>          جهت نابودی کامل این دشمن نام آشنا و قدیمی ،</a:t>
            </a:r>
            <a:r>
              <a:rPr lang="fa-IR" dirty="0" smtClean="0">
                <a:solidFill>
                  <a:srgbClr val="FF0000"/>
                </a:solidFill>
                <a:cs typeface="B Mitra" pitchFamily="2" charset="-78"/>
              </a:rPr>
              <a:t>زمان احتمالی </a:t>
            </a:r>
          </a:p>
          <a:p>
            <a:pPr>
              <a:buNone/>
            </a:pPr>
            <a:r>
              <a:rPr lang="fa-IR" dirty="0" smtClean="0">
                <a:solidFill>
                  <a:srgbClr val="FF0000"/>
                </a:solidFill>
                <a:cs typeface="B Mitra" pitchFamily="2" charset="-78"/>
              </a:rPr>
              <a:t>          حمله او را زودتر حدس بزنیم </a:t>
            </a:r>
            <a:r>
              <a:rPr lang="fa-IR" dirty="0" smtClean="0">
                <a:cs typeface="B Mitra" pitchFamily="2" charset="-78"/>
              </a:rPr>
              <a:t>و شاید هم بتوانیم از آن </a:t>
            </a:r>
            <a:r>
              <a:rPr lang="fa-IR" dirty="0" smtClean="0">
                <a:solidFill>
                  <a:srgbClr val="FF0000"/>
                </a:solidFill>
                <a:cs typeface="B Mitra" pitchFamily="2" charset="-78"/>
              </a:rPr>
              <a:t>پیشگیری </a:t>
            </a:r>
          </a:p>
          <a:p>
            <a:pPr>
              <a:buNone/>
            </a:pPr>
            <a:r>
              <a:rPr lang="fa-IR" dirty="0" smtClean="0">
                <a:cs typeface="B Mitra" pitchFamily="2" charset="-78"/>
              </a:rPr>
              <a:t>                                         کنیم</a:t>
            </a: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lstStyle/>
          <a:p>
            <a:r>
              <a:rPr lang="fa-IR" dirty="0" smtClean="0">
                <a:cs typeface="B Mitra" pitchFamily="2" charset="-78"/>
              </a:rPr>
              <a:t>اگر تاریخ پزشکی را بازبینی کنیم میبینیم که ریشه کنی هیچ بیماری ای تنها به مدد درمان صورت نپذیرفته است.</a:t>
            </a:r>
          </a:p>
          <a:p>
            <a:pPr>
              <a:buNone/>
            </a:pPr>
            <a:endParaRPr lang="fa-IR" dirty="0" smtClean="0">
              <a:cs typeface="B Mitra" pitchFamily="2" charset="-78"/>
            </a:endParaRPr>
          </a:p>
          <a:p>
            <a:pPr>
              <a:buNone/>
            </a:pPr>
            <a:r>
              <a:rPr lang="fa-IR" dirty="0" smtClean="0">
                <a:cs typeface="B Mitra" pitchFamily="2" charset="-78"/>
              </a:rPr>
              <a:t>     ”مرگ و میر ناشی از مالاریا ،حصبه ،سل و طاعون تنها زمانی</a:t>
            </a:r>
          </a:p>
          <a:p>
            <a:pPr>
              <a:buNone/>
            </a:pPr>
            <a:r>
              <a:rPr lang="fa-IR" dirty="0" smtClean="0">
                <a:cs typeface="B Mitra" pitchFamily="2" charset="-78"/>
              </a:rPr>
              <a:t>        کاهش یافت که پزشکان و مردم کوشیدند از این بیماریها</a:t>
            </a:r>
          </a:p>
          <a:p>
            <a:pPr>
              <a:buNone/>
            </a:pPr>
            <a:r>
              <a:rPr lang="fa-IR" dirty="0" smtClean="0">
                <a:cs typeface="B Mitra" pitchFamily="2" charset="-78"/>
              </a:rPr>
              <a:t>        پیشگیری کنند.تمرکز صرف روی درمان نادیده انگاشتن</a:t>
            </a:r>
          </a:p>
          <a:p>
            <a:pPr>
              <a:buNone/>
            </a:pPr>
            <a:r>
              <a:rPr lang="fa-IR" dirty="0" smtClean="0">
                <a:cs typeface="B Mitra" pitchFamily="2" charset="-78"/>
              </a:rPr>
              <a:t>        تمام تجربه های پیشین در ریشه کنی بیماریهاست“</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endParaRPr lang="fa-IR" dirty="0"/>
          </a:p>
        </p:txBody>
      </p:sp>
      <p:sp>
        <p:nvSpPr>
          <p:cNvPr id="3" name="Content Placeholder 2"/>
          <p:cNvSpPr>
            <a:spLocks noGrp="1"/>
          </p:cNvSpPr>
          <p:nvPr>
            <p:ph idx="1"/>
          </p:nvPr>
        </p:nvSpPr>
        <p:spPr>
          <a:xfrm>
            <a:off x="251520" y="1988840"/>
            <a:ext cx="8435280" cy="4680520"/>
          </a:xfrm>
        </p:spPr>
        <p:txBody>
          <a:bodyPr>
            <a:normAutofit fontScale="77500" lnSpcReduction="20000"/>
          </a:bodyPr>
          <a:lstStyle/>
          <a:p>
            <a:r>
              <a:rPr lang="fa-IR" dirty="0" smtClean="0">
                <a:cs typeface="B Mitra" pitchFamily="2" charset="-78"/>
              </a:rPr>
              <a:t>در سال 1713 پزشکی ایتالیایی در مقاله ای از ده ها بیماری که با مشاغل خاص مرتبط بودند نام برد و آنها را بیماریهای ساخت دست بشر نامید.</a:t>
            </a:r>
          </a:p>
          <a:p>
            <a:r>
              <a:rPr lang="fa-IR" dirty="0" smtClean="0">
                <a:cs typeface="B Mitra" pitchFamily="2" charset="-78"/>
              </a:rPr>
              <a:t>در سال1775 پرسیوال پات یکی دیگر از این دسته بیماریها را کشف کرد ،شیوع بالای سرطان بیضه در لوله بخاری پاک کن ها.</a:t>
            </a:r>
          </a:p>
          <a:p>
            <a:r>
              <a:rPr lang="fa-IR" dirty="0" smtClean="0">
                <a:cs typeface="B Mitra" pitchFamily="2" charset="-78"/>
              </a:rPr>
              <a:t>در آن زمان هنوز نظریه جالینوسی بر افکار حاکم بود و پات با زیرکی در عین احترام به نظریه جالینوس درستی آن را زیر سوال برد</a:t>
            </a:r>
          </a:p>
          <a:p>
            <a:pPr>
              <a:buNone/>
            </a:pPr>
            <a:r>
              <a:rPr lang="fa-IR" dirty="0" smtClean="0">
                <a:cs typeface="B Mitra" pitchFamily="2" charset="-78"/>
              </a:rPr>
              <a:t>      ”سرطان بیضه لااقل در نگاه اول با سرطان افراد مسن تر که به خاطر</a:t>
            </a:r>
          </a:p>
          <a:p>
            <a:pPr>
              <a:buNone/>
            </a:pPr>
            <a:r>
              <a:rPr lang="fa-IR" dirty="0" smtClean="0">
                <a:cs typeface="B Mitra" pitchFamily="2" charset="-78"/>
              </a:rPr>
              <a:t>       عدم تعادل بین مایعات چهارگانه رخ میدهد متفاوت است“</a:t>
            </a:r>
          </a:p>
          <a:p>
            <a:pPr>
              <a:buNone/>
            </a:pPr>
            <a:r>
              <a:rPr lang="fa-IR" dirty="0" smtClean="0">
                <a:cs typeface="B Mitra" pitchFamily="2" charset="-78"/>
              </a:rPr>
              <a:t>نتیجه کار او حاکی از این بود که</a:t>
            </a:r>
          </a:p>
          <a:p>
            <a:pPr>
              <a:buNone/>
            </a:pPr>
            <a:r>
              <a:rPr lang="fa-IR" dirty="0" smtClean="0">
                <a:cs typeface="B Mitra" pitchFamily="2" charset="-78"/>
              </a:rPr>
              <a:t>             </a:t>
            </a:r>
            <a:r>
              <a:rPr lang="fa-IR" dirty="0" smtClean="0">
                <a:solidFill>
                  <a:srgbClr val="FF0000"/>
                </a:solidFill>
                <a:effectLst>
                  <a:outerShdw blurRad="38100" dist="38100" dir="2700000" algn="tl">
                    <a:srgbClr val="000000">
                      <a:alpha val="43137"/>
                    </a:srgbClr>
                  </a:outerShdw>
                </a:effectLst>
                <a:cs typeface="B Mitra" pitchFamily="2" charset="-78"/>
              </a:rPr>
              <a:t>یک عامل خارجی علت واقعی سرطان است پس سرطان بطور بالقوه</a:t>
            </a:r>
          </a:p>
          <a:p>
            <a:pPr>
              <a:buNone/>
            </a:pPr>
            <a:r>
              <a:rPr lang="fa-IR" dirty="0" smtClean="0">
                <a:solidFill>
                  <a:srgbClr val="FF0000"/>
                </a:solidFill>
                <a:effectLst>
                  <a:outerShdw blurRad="38100" dist="38100" dir="2700000" algn="tl">
                    <a:srgbClr val="000000">
                      <a:alpha val="43137"/>
                    </a:srgbClr>
                  </a:outerShdw>
                </a:effectLst>
                <a:cs typeface="B Mitra" pitchFamily="2" charset="-78"/>
              </a:rPr>
              <a:t>                                        قابل پیشگیری است!</a:t>
            </a:r>
          </a:p>
          <a:p>
            <a:pPr>
              <a:buNone/>
            </a:pPr>
            <a:r>
              <a:rPr lang="fa-IR" dirty="0" smtClean="0">
                <a:cs typeface="B Mitra" pitchFamily="2" charset="-78"/>
              </a:rPr>
              <a:t>                          </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cs typeface="B Mitra" pitchFamily="2" charset="-78"/>
              </a:rPr>
              <a:t>و سوالی که شکل گرفت این بود: </a:t>
            </a:r>
          </a:p>
          <a:p>
            <a:pPr>
              <a:buNone/>
            </a:pPr>
            <a:r>
              <a:rPr lang="fa-IR" dirty="0" smtClean="0">
                <a:cs typeface="B Mitra" pitchFamily="2" charset="-78"/>
              </a:rPr>
              <a:t>           آیا مواد سرطان زای دیگری هم وجود دارند؟</a:t>
            </a:r>
          </a:p>
          <a:p>
            <a:pPr>
              <a:buNone/>
            </a:pPr>
            <a:endParaRPr lang="fa-IR" dirty="0" smtClean="0">
              <a:cs typeface="B Mitra" pitchFamily="2" charset="-78"/>
            </a:endParaRPr>
          </a:p>
          <a:p>
            <a:pPr>
              <a:buFontTx/>
              <a:buChar char="-"/>
            </a:pPr>
            <a:r>
              <a:rPr lang="fa-IR" dirty="0" smtClean="0">
                <a:cs typeface="B Mitra" pitchFamily="2" charset="-78"/>
              </a:rPr>
              <a:t>ده سال قبل از انتشار مقاله پات ،جان هیل ادعا کرد که تنباکوی جویدنی میتواند باعث سرطان حنجره ،لب و دهان شود</a:t>
            </a:r>
          </a:p>
          <a:p>
            <a:pPr>
              <a:buFontTx/>
              <a:buChar char="-"/>
            </a:pPr>
            <a:r>
              <a:rPr lang="fa-IR" dirty="0" smtClean="0">
                <a:cs typeface="B Mitra" pitchFamily="2" charset="-78"/>
              </a:rPr>
              <a:t>ارتباط سیگار با سرطان ریه ،این ارتباط بسیار دیر کشف شد ، زمانیکه اپیدمی سرطان ریه فراگیر شده بود</a:t>
            </a:r>
          </a:p>
          <a:p>
            <a:pPr>
              <a:buFontTx/>
              <a:buChar char="-"/>
            </a:pPr>
            <a:r>
              <a:rPr lang="fa-IR" dirty="0" smtClean="0">
                <a:cs typeface="B Mitra" pitchFamily="2" charset="-78"/>
              </a:rPr>
              <a:t>ارتباط پنبه نسوز با مزوتلیوما</a:t>
            </a:r>
          </a:p>
          <a:p>
            <a:pPr>
              <a:buFontTx/>
              <a:buChar char="-"/>
            </a:pPr>
            <a:r>
              <a:rPr lang="fa-IR" dirty="0" smtClean="0">
                <a:cs typeface="B Mitra" pitchFamily="2" charset="-78"/>
              </a:rPr>
              <a:t>ارتباط دی اتیل استیل بسترول باسرطان رحم</a:t>
            </a:r>
          </a:p>
          <a:p>
            <a:pPr>
              <a:buFontTx/>
              <a:buChar char="-"/>
            </a:pPr>
            <a:r>
              <a:rPr lang="fa-IR" dirty="0" smtClean="0">
                <a:cs typeface="B Mitra" pitchFamily="2" charset="-78"/>
              </a:rPr>
              <a:t>ارتباط ویروسها با برخی سرطانها</a:t>
            </a:r>
          </a:p>
          <a:p>
            <a:pPr>
              <a:buFontTx/>
              <a:buChar char="-"/>
            </a:pP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endParaRPr lang="fa-IR" dirty="0"/>
          </a:p>
        </p:txBody>
      </p:sp>
      <p:sp>
        <p:nvSpPr>
          <p:cNvPr id="3" name="Content Placeholder 2"/>
          <p:cNvSpPr>
            <a:spLocks noGrp="1"/>
          </p:cNvSpPr>
          <p:nvPr>
            <p:ph idx="1"/>
          </p:nvPr>
        </p:nvSpPr>
        <p:spPr>
          <a:xfrm>
            <a:off x="457200" y="1340768"/>
            <a:ext cx="8229600" cy="4785395"/>
          </a:xfrm>
        </p:spPr>
        <p:txBody>
          <a:bodyPr>
            <a:normAutofit fontScale="92500"/>
          </a:bodyPr>
          <a:lstStyle/>
          <a:p>
            <a:r>
              <a:rPr lang="fa-IR" dirty="0" smtClean="0">
                <a:cs typeface="B Mitra" pitchFamily="2" charset="-78"/>
              </a:rPr>
              <a:t>و سوالی که مطرح بود </a:t>
            </a:r>
          </a:p>
          <a:p>
            <a:pPr>
              <a:buNone/>
            </a:pPr>
            <a:r>
              <a:rPr lang="fa-IR" dirty="0" smtClean="0">
                <a:cs typeface="B Mitra" pitchFamily="2" charset="-78"/>
              </a:rPr>
              <a:t>  -آیا میتوان مواد سرطان زا را بدون داشتن اطلاعاتی از قبل کشف کرد؟ نه با تحلیل آماری گروههای مبتلا بلکه با استفاده از یکی از خاصیتهای ذاتی تمام مواد سرطان زا؟؟؟</a:t>
            </a:r>
          </a:p>
          <a:p>
            <a:pPr>
              <a:buNone/>
            </a:pPr>
            <a:endParaRPr lang="fa-IR" dirty="0" smtClean="0">
              <a:cs typeface="B Mitra" pitchFamily="2" charset="-78"/>
            </a:endParaRPr>
          </a:p>
          <a:p>
            <a:pPr>
              <a:buNone/>
            </a:pPr>
            <a:r>
              <a:rPr lang="fa-IR" dirty="0" smtClean="0">
                <a:cs typeface="B Mitra" pitchFamily="2" charset="-78"/>
              </a:rPr>
              <a:t>  - در مطالعاتی که جهت پاسخ به این سوال انجام شد از جمله مطالعات باکتری شناسی به نام ایمز اظهار شد که </a:t>
            </a:r>
            <a:r>
              <a:rPr lang="fa-IR" dirty="0" smtClean="0">
                <a:solidFill>
                  <a:srgbClr val="FF0000"/>
                </a:solidFill>
                <a:cs typeface="B Mitra" pitchFamily="2" charset="-78"/>
              </a:rPr>
              <a:t>مواد سرطان زا </a:t>
            </a:r>
            <a:r>
              <a:rPr lang="fa-IR" dirty="0" smtClean="0">
                <a:cs typeface="B Mitra" pitchFamily="2" charset="-78"/>
              </a:rPr>
              <a:t>به طور مشترک دارای یک ویژگی هستند: </a:t>
            </a:r>
            <a:r>
              <a:rPr lang="fa-IR" dirty="0" smtClean="0">
                <a:solidFill>
                  <a:srgbClr val="FF0000"/>
                </a:solidFill>
                <a:cs typeface="B Mitra" pitchFamily="2" charset="-78"/>
              </a:rPr>
              <a:t>ژن ها را تغییر میدهند</a:t>
            </a:r>
          </a:p>
          <a:p>
            <a:pPr>
              <a:buNone/>
            </a:pPr>
            <a:r>
              <a:rPr lang="fa-IR" dirty="0" smtClean="0">
                <a:cs typeface="B Mitra" pitchFamily="2" charset="-78"/>
              </a:rPr>
              <a:t> - بنابراین می توان مواد سرطان زا را با آزمایش پیدا کرد نه با نگاه به گذشته</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132856"/>
            <a:ext cx="8229600" cy="3993307"/>
          </a:xfrm>
        </p:spPr>
        <p:txBody>
          <a:bodyPr/>
          <a:lstStyle/>
          <a:p>
            <a:r>
              <a:rPr lang="fa-IR" dirty="0" smtClean="0">
                <a:cs typeface="B Mitra" pitchFamily="2" charset="-78"/>
              </a:rPr>
              <a:t>آزمایشات ایمز ثابت کرد که جهش زایی با سرطان زایی مرتبط است</a:t>
            </a:r>
          </a:p>
          <a:p>
            <a:pPr>
              <a:buNone/>
            </a:pPr>
            <a:r>
              <a:rPr lang="fa-IR" dirty="0" smtClean="0">
                <a:cs typeface="B Mitra" pitchFamily="2" charset="-78"/>
              </a:rPr>
              <a:t>    اما </a:t>
            </a:r>
          </a:p>
          <a:p>
            <a:pPr>
              <a:buNone/>
            </a:pPr>
            <a:r>
              <a:rPr lang="fa-IR" dirty="0" smtClean="0">
                <a:cs typeface="B Mitra" pitchFamily="2" charset="-78"/>
              </a:rPr>
              <a:t>       جهش در کدام ژنها؟</a:t>
            </a:r>
          </a:p>
          <a:p>
            <a:pPr>
              <a:buNone/>
            </a:pPr>
            <a:r>
              <a:rPr lang="fa-IR" dirty="0" smtClean="0">
                <a:cs typeface="B Mitra" pitchFamily="2" charset="-78"/>
              </a:rPr>
              <a:t>       با کدام مکانیسم؟</a:t>
            </a:r>
          </a:p>
          <a:p>
            <a:pPr>
              <a:buNone/>
            </a:pPr>
            <a:r>
              <a:rPr lang="fa-IR" dirty="0" smtClean="0">
                <a:cs typeface="B Mitra" pitchFamily="2" charset="-78"/>
              </a:rPr>
              <a:t>       آیا میتوان از این جهشها جلوگیری کرد؟</a:t>
            </a:r>
          </a:p>
          <a:p>
            <a:pPr>
              <a:buNone/>
            </a:pPr>
            <a:r>
              <a:rPr lang="fa-IR" dirty="0" smtClean="0">
                <a:cs typeface="B Mitra" pitchFamily="2" charset="-78"/>
              </a:rPr>
              <a:t>       </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cs typeface="B Mitra" pitchFamily="2" charset="-78"/>
              </a:rPr>
              <a:t>در اینجا </a:t>
            </a:r>
          </a:p>
          <a:p>
            <a:pPr>
              <a:buNone/>
            </a:pPr>
            <a:r>
              <a:rPr lang="fa-IR" dirty="0">
                <a:cs typeface="B Mitra" pitchFamily="2" charset="-78"/>
              </a:rPr>
              <a:t> </a:t>
            </a:r>
            <a:r>
              <a:rPr lang="fa-IR" dirty="0" smtClean="0">
                <a:cs typeface="B Mitra" pitchFamily="2" charset="-78"/>
              </a:rPr>
              <a:t>    داستان ما ،داستان یک جنگ نظامی است که در آن دشمن غیر قابل پیش بینی ،بسیار قدرتمند و در دامنه وسیعی گسترده است</a:t>
            </a:r>
          </a:p>
          <a:p>
            <a:pPr>
              <a:buNone/>
            </a:pPr>
            <a:r>
              <a:rPr lang="fa-IR" dirty="0">
                <a:cs typeface="B Mitra" pitchFamily="2" charset="-78"/>
              </a:rPr>
              <a:t> </a:t>
            </a:r>
            <a:r>
              <a:rPr lang="fa-IR" dirty="0" smtClean="0">
                <a:cs typeface="B Mitra" pitchFamily="2" charset="-78"/>
              </a:rPr>
              <a:t>  </a:t>
            </a:r>
          </a:p>
          <a:p>
            <a:pPr>
              <a:buNone/>
            </a:pPr>
            <a:r>
              <a:rPr lang="fa-IR" dirty="0">
                <a:cs typeface="B Mitra" pitchFamily="2" charset="-78"/>
              </a:rPr>
              <a:t> </a:t>
            </a:r>
            <a:r>
              <a:rPr lang="fa-IR" dirty="0" smtClean="0">
                <a:cs typeface="B Mitra" pitchFamily="2" charset="-78"/>
              </a:rPr>
              <a:t>  اینجا هم پیروزی و هم شکست وجود دارد ،عملیات و پس از عملیات ،مقاومت ،نجات و پیروزی و مثل هر نبرد دیگری به طبع زخمی ها ،اسرا و از دست رفتگان</a:t>
            </a:r>
            <a:endParaRPr lang="fa-IR" dirty="0">
              <a:cs typeface="B Mitra" pitchFamily="2" charset="-78"/>
            </a:endParaRPr>
          </a:p>
        </p:txBody>
      </p:sp>
      <p:pic>
        <p:nvPicPr>
          <p:cNvPr id="4098" name="Picture 2" descr="C:\Users\glc\Desktop\به نام خدا\images.jpg20.jpg"/>
          <p:cNvPicPr>
            <a:picLocks noChangeAspect="1" noChangeArrowheads="1"/>
          </p:cNvPicPr>
          <p:nvPr/>
        </p:nvPicPr>
        <p:blipFill>
          <a:blip r:embed="rId2" cstate="print"/>
          <a:srcRect/>
          <a:stretch>
            <a:fillRect/>
          </a:stretch>
        </p:blipFill>
        <p:spPr bwMode="auto">
          <a:xfrm>
            <a:off x="0" y="0"/>
            <a:ext cx="2466975" cy="184785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132856"/>
            <a:ext cx="8229600" cy="3993307"/>
          </a:xfrm>
        </p:spPr>
        <p:txBody>
          <a:bodyPr>
            <a:normAutofit fontScale="92500" lnSpcReduction="10000"/>
          </a:bodyPr>
          <a:lstStyle/>
          <a:p>
            <a:r>
              <a:rPr lang="fa-IR" dirty="0" smtClean="0">
                <a:cs typeface="B Mitra" pitchFamily="2" charset="-78"/>
              </a:rPr>
              <a:t>اکنون ماموریت نبرد با سرطان </a:t>
            </a:r>
            <a:r>
              <a:rPr lang="fa-IR" dirty="0" smtClean="0">
                <a:solidFill>
                  <a:srgbClr val="FF0000"/>
                </a:solidFill>
                <a:cs typeface="B Mitra" pitchFamily="2" charset="-78"/>
              </a:rPr>
              <a:t>جنبه بنیادی و درونی </a:t>
            </a:r>
            <a:r>
              <a:rPr lang="fa-IR" dirty="0" smtClean="0">
                <a:cs typeface="B Mitra" pitchFamily="2" charset="-78"/>
              </a:rPr>
              <a:t>پیدا کرده و به سمت کشف مکانیسمهای پایه گرایش پیدا کرده است</a:t>
            </a:r>
          </a:p>
          <a:p>
            <a:r>
              <a:rPr lang="fa-IR" dirty="0" smtClean="0">
                <a:cs typeface="B Mitra" pitchFamily="2" charset="-78"/>
              </a:rPr>
              <a:t>مدتها قبل در سال 1858 ویرشو فهمیده بود که سرطان نوعی هایپرپلازی سلولی است وفکر میکرد التهاب شدید منجر به افزایش بی رویه سلولهای غیرطبیعی میشود ولی یک سیگنال داخلی محرک اصلی این عکس العمل به عامل خارجی است</a:t>
            </a:r>
          </a:p>
          <a:p>
            <a:r>
              <a:rPr lang="fa-IR" dirty="0" smtClean="0">
                <a:cs typeface="B Mitra" pitchFamily="2" charset="-78"/>
              </a:rPr>
              <a:t>هانسمن دستیار ویرشو به یافته مهمی دست یافت. وی با بررسی سلولهای سرطانی رنگ آمیزی شده با آنیلین در زیر میکروسکوپ کشف کرد که کروموزومها به وضوح غیرطبیعی هستند.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r>
              <a:rPr lang="fa-IR" dirty="0" smtClean="0">
                <a:cs typeface="B Mitra" pitchFamily="2" charset="-78"/>
              </a:rPr>
              <a:t>اما</a:t>
            </a:r>
          </a:p>
          <a:p>
            <a:pPr>
              <a:buNone/>
            </a:pPr>
            <a:r>
              <a:rPr lang="fa-IR" dirty="0" smtClean="0">
                <a:cs typeface="B Mitra" pitchFamily="2" charset="-78"/>
              </a:rPr>
              <a:t>    آیا این اختلال علت بود یا معلول؟</a:t>
            </a:r>
          </a:p>
          <a:p>
            <a:pPr>
              <a:buNone/>
            </a:pPr>
            <a:r>
              <a:rPr lang="fa-IR" dirty="0" smtClean="0">
                <a:cs typeface="B Mitra" pitchFamily="2" charset="-78"/>
              </a:rPr>
              <a:t>   آیا ساختار کروموزومها را سرطان تغییر داده یا تغییرات کروموزوم باعث سرطان شده؟</a:t>
            </a:r>
          </a:p>
          <a:p>
            <a:pPr>
              <a:buNone/>
            </a:pPr>
            <a:endParaRPr lang="fa-IR" dirty="0" smtClean="0">
              <a:cs typeface="B Mitra" pitchFamily="2" charset="-78"/>
            </a:endParaRPr>
          </a:p>
          <a:p>
            <a:pPr>
              <a:buNone/>
            </a:pPr>
            <a:r>
              <a:rPr lang="fa-IR" dirty="0" smtClean="0">
                <a:cs typeface="B Mitra" pitchFamily="2" charset="-78"/>
              </a:rPr>
              <a:t>- مطالعات بعدی توسط مندل ،مورگان و آوری نشان داد که کروموزومها حاوی ژن ها هستند که می توانند یک ویژگی زیستی را از یک سلول به سلول دیگر و از یک نسل به نسل بعدی منتقل کنند و به لحاظ شیمیایی از </a:t>
            </a:r>
            <a:r>
              <a:rPr lang="en-US" dirty="0" smtClean="0">
                <a:cs typeface="B Mitra" pitchFamily="2" charset="-78"/>
              </a:rPr>
              <a:t>DNA</a:t>
            </a:r>
            <a:r>
              <a:rPr lang="fa-IR" dirty="0" smtClean="0">
                <a:cs typeface="B Mitra" pitchFamily="2" charset="-78"/>
              </a:rPr>
              <a:t> تشکیل شده اند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060848"/>
            <a:ext cx="8229600" cy="4065315"/>
          </a:xfrm>
        </p:spPr>
        <p:txBody>
          <a:bodyPr>
            <a:normAutofit/>
          </a:bodyPr>
          <a:lstStyle/>
          <a:p>
            <a:r>
              <a:rPr lang="fa-IR" dirty="0" smtClean="0">
                <a:cs typeface="B Mitra" pitchFamily="2" charset="-78"/>
              </a:rPr>
              <a:t>و نشان داده شد که ژن ها حامل دستورالعمل هایی برای ساخت پروتئین هایی هستند که حجم زیادی از وظایف در سلول به عهده آنهاست</a:t>
            </a:r>
          </a:p>
          <a:p>
            <a:r>
              <a:rPr lang="fa-IR" dirty="0" smtClean="0">
                <a:cs typeface="B Mitra" pitchFamily="2" charset="-78"/>
              </a:rPr>
              <a:t>پروتئین ها مدارهای بسیار ریزی را برای هماهنگ سازی چرخه حیات داخل سلول به وجود می آورند</a:t>
            </a:r>
          </a:p>
          <a:p>
            <a:r>
              <a:rPr lang="fa-IR" dirty="0" smtClean="0">
                <a:solidFill>
                  <a:srgbClr val="FF0000"/>
                </a:solidFill>
                <a:effectLst>
                  <a:outerShdw blurRad="38100" dist="38100" dir="2700000" algn="tl">
                    <a:srgbClr val="000000">
                      <a:alpha val="43137"/>
                    </a:srgbClr>
                  </a:outerShdw>
                </a:effectLst>
                <a:cs typeface="B Mitra" pitchFamily="2" charset="-78"/>
              </a:rPr>
              <a:t>محققان سرطان در دهه 1970 به سمت دنیای ژنتیک و جهش های ژنتیکی رفتند....</a:t>
            </a:r>
            <a:endParaRPr lang="fa-IR"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r>
              <a:rPr lang="en-US" dirty="0" smtClean="0">
                <a:cs typeface="B Mitra" pitchFamily="2" charset="-78"/>
              </a:rPr>
              <a:t>……</a:t>
            </a:r>
          </a:p>
          <a:p>
            <a:pPr>
              <a:buNone/>
            </a:pPr>
            <a:r>
              <a:rPr lang="en-US" dirty="0" smtClean="0">
                <a:cs typeface="B Mitra" pitchFamily="2" charset="-78"/>
              </a:rPr>
              <a:t>…………..    </a:t>
            </a:r>
            <a:endParaRPr lang="fa-IR" dirty="0" smtClean="0">
              <a:cs typeface="B Mitra" pitchFamily="2" charset="-78"/>
            </a:endParaRPr>
          </a:p>
          <a:p>
            <a:pPr>
              <a:buNone/>
            </a:pPr>
            <a:r>
              <a:rPr lang="fa-IR" dirty="0" smtClean="0">
                <a:cs typeface="B Mitra" pitchFamily="2" charset="-78"/>
              </a:rPr>
              <a:t>             و</a:t>
            </a:r>
          </a:p>
          <a:p>
            <a:pPr>
              <a:buNone/>
            </a:pPr>
            <a:r>
              <a:rPr lang="fa-IR" dirty="0" smtClean="0">
                <a:cs typeface="B Mitra" pitchFamily="2" charset="-78"/>
              </a:rPr>
              <a:t>               داستان سرطان و ژن ها به اینجا رسید که</a:t>
            </a:r>
          </a:p>
          <a:p>
            <a:pPr>
              <a:buNone/>
            </a:pPr>
            <a:r>
              <a:rPr lang="fa-IR" dirty="0" smtClean="0">
                <a:cs typeface="B Mitra" pitchFamily="2" charset="-78"/>
              </a:rPr>
              <a:t>              ژن های سرطان زا از درون ژنوم انسان ریشه</a:t>
            </a:r>
          </a:p>
          <a:p>
            <a:pPr>
              <a:buNone/>
            </a:pPr>
            <a:r>
              <a:rPr lang="fa-IR" dirty="0" smtClean="0">
                <a:cs typeface="B Mitra" pitchFamily="2" charset="-78"/>
              </a:rPr>
              <a:t>              میگیرند، سرطان در ژنوم ما بارگذاری شده و</a:t>
            </a:r>
          </a:p>
          <a:p>
            <a:pPr>
              <a:buNone/>
            </a:pPr>
            <a:r>
              <a:rPr lang="fa-IR" dirty="0" smtClean="0">
                <a:cs typeface="B Mitra" pitchFamily="2" charset="-78"/>
              </a:rPr>
              <a:t>              تنها در انتظار فعال شدن است...........</a:t>
            </a:r>
          </a:p>
          <a:p>
            <a:pPr>
              <a:buNone/>
            </a:pPr>
            <a:r>
              <a:rPr lang="fa-IR" dirty="0" smtClean="0">
                <a:cs typeface="B Mitra" pitchFamily="2" charset="-78"/>
              </a:rPr>
              <a:t>           </a:t>
            </a:r>
          </a:p>
          <a:p>
            <a:pPr>
              <a:buNone/>
            </a:pPr>
            <a:r>
              <a:rPr lang="fa-IR" dirty="0" smtClean="0">
                <a:cs typeface="B Mitra" pitchFamily="2" charset="-78"/>
              </a:rPr>
              <a:t>                   و</a:t>
            </a:r>
          </a:p>
          <a:p>
            <a:pPr>
              <a:buNone/>
            </a:pPr>
            <a:r>
              <a:rPr lang="fa-IR" dirty="0" smtClean="0">
                <a:cs typeface="B Mitra" pitchFamily="2" charset="-78"/>
              </a:rPr>
              <a:t>                      پروتوانکوژن ها شناخته شدند!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844824"/>
            <a:ext cx="8229600" cy="4281339"/>
          </a:xfrm>
        </p:spPr>
        <p:txBody>
          <a:bodyPr/>
          <a:lstStyle/>
          <a:p>
            <a:r>
              <a:rPr lang="fa-IR" dirty="0" smtClean="0">
                <a:cs typeface="B Mitra" pitchFamily="2" charset="-78"/>
              </a:rPr>
              <a:t>این نظریه روشن کرد که چگونه تشعشعات،آلودگی هوا و دود سیگار که ظاهرا عواملی متفاوت باهم هستند می توانند با ایجاد جهش و فعال سازی انکوژن ها در داخل سلول باعث سرطان شوند</a:t>
            </a:r>
          </a:p>
          <a:p>
            <a:endParaRPr lang="fa-IR" dirty="0" smtClean="0">
              <a:cs typeface="B Mitra" pitchFamily="2" charset="-78"/>
            </a:endParaRPr>
          </a:p>
          <a:p>
            <a:pPr>
              <a:buNone/>
            </a:pPr>
            <a:r>
              <a:rPr lang="fa-IR" dirty="0" smtClean="0">
                <a:cs typeface="B Mitra" pitchFamily="2" charset="-78"/>
              </a:rPr>
              <a:t>........................</a:t>
            </a:r>
          </a:p>
          <a:p>
            <a:pPr>
              <a:buNone/>
            </a:pPr>
            <a:r>
              <a:rPr lang="fa-IR" dirty="0" smtClean="0">
                <a:cs typeface="B Mitra" pitchFamily="2" charset="-78"/>
              </a:rPr>
              <a:t>..........................................</a:t>
            </a:r>
          </a:p>
          <a:p>
            <a:pPr>
              <a:buNone/>
            </a:pPr>
            <a:r>
              <a:rPr lang="fa-IR" dirty="0" smtClean="0">
                <a:cs typeface="B Mitra" pitchFamily="2" charset="-78"/>
              </a:rPr>
              <a:t>     سپس آنتی انکوژن ها (سرکوب کننده های تومور) کشف شدند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normAutofit fontScale="92500" lnSpcReduction="10000"/>
          </a:bodyPr>
          <a:lstStyle/>
          <a:p>
            <a:r>
              <a:rPr lang="fa-IR" dirty="0" smtClean="0">
                <a:cs typeface="B Mitra" pitchFamily="2" charset="-78"/>
              </a:rPr>
              <a:t>در فاصله یک دهه بین سال های 1983 و 1993 تعداد زیادی انکوژن(</a:t>
            </a:r>
            <a:r>
              <a:rPr lang="en-US" dirty="0" smtClean="0">
                <a:cs typeface="B Mitra" pitchFamily="2" charset="-78"/>
              </a:rPr>
              <a:t>ras,myc,nev,fos,ret,akt</a:t>
            </a:r>
            <a:r>
              <a:rPr lang="fa-IR" dirty="0" smtClean="0">
                <a:cs typeface="B Mitra" pitchFamily="2" charset="-78"/>
              </a:rPr>
              <a:t>)</a:t>
            </a:r>
          </a:p>
          <a:p>
            <a:pPr>
              <a:buNone/>
            </a:pPr>
            <a:r>
              <a:rPr lang="fa-IR" dirty="0" smtClean="0">
                <a:cs typeface="B Mitra" pitchFamily="2" charset="-78"/>
              </a:rPr>
              <a:t>   و آنتی انکوژن(</a:t>
            </a:r>
            <a:r>
              <a:rPr lang="en-US" dirty="0" smtClean="0">
                <a:cs typeface="B Mitra" pitchFamily="2" charset="-78"/>
              </a:rPr>
              <a:t>Rb,p53,VHL,APC</a:t>
            </a:r>
            <a:r>
              <a:rPr lang="fa-IR" dirty="0" smtClean="0">
                <a:cs typeface="B Mitra" pitchFamily="2" charset="-78"/>
              </a:rPr>
              <a:t>)</a:t>
            </a:r>
          </a:p>
          <a:p>
            <a:pPr>
              <a:buNone/>
            </a:pPr>
            <a:r>
              <a:rPr lang="fa-IR" dirty="0" smtClean="0">
                <a:cs typeface="B Mitra" pitchFamily="2" charset="-78"/>
              </a:rPr>
              <a:t>   شناسایی شدند</a:t>
            </a:r>
          </a:p>
          <a:p>
            <a:pPr>
              <a:buNone/>
            </a:pPr>
            <a:endParaRPr lang="fa-IR" dirty="0" smtClean="0">
              <a:cs typeface="B Mitra" pitchFamily="2" charset="-78"/>
            </a:endParaRPr>
          </a:p>
          <a:p>
            <a:pPr>
              <a:buNone/>
            </a:pPr>
            <a:r>
              <a:rPr lang="fa-IR" dirty="0" smtClean="0">
                <a:cs typeface="B Mitra" pitchFamily="2" charset="-78"/>
              </a:rPr>
              <a:t> - به تدریج یک چارچوب مفهومی کلی برای فرآیند سرطان زایی ساخته شد.</a:t>
            </a:r>
          </a:p>
          <a:p>
            <a:pPr>
              <a:buNone/>
            </a:pPr>
            <a:r>
              <a:rPr lang="fa-IR" dirty="0" smtClean="0">
                <a:solidFill>
                  <a:srgbClr val="FF0000"/>
                </a:solidFill>
                <a:effectLst>
                  <a:outerShdw blurRad="38100" dist="38100" dir="2700000" algn="tl">
                    <a:srgbClr val="000000">
                      <a:alpha val="43137"/>
                    </a:srgbClr>
                  </a:outerShdw>
                </a:effectLst>
                <a:cs typeface="B Mitra" pitchFamily="2" charset="-78"/>
              </a:rPr>
              <a:t>            سلول سرطانی مثل یک اتومبیل معیوب و ناقص است</a:t>
            </a:r>
          </a:p>
          <a:p>
            <a:pPr>
              <a:buNone/>
            </a:pPr>
            <a:r>
              <a:rPr lang="fa-IR" dirty="0" smtClean="0">
                <a:solidFill>
                  <a:srgbClr val="FF0000"/>
                </a:solidFill>
                <a:effectLst>
                  <a:outerShdw blurRad="38100" dist="38100" dir="2700000" algn="tl">
                    <a:srgbClr val="000000">
                      <a:alpha val="43137"/>
                    </a:srgbClr>
                  </a:outerShdw>
                </a:effectLst>
                <a:cs typeface="B Mitra" pitchFamily="2" charset="-78"/>
              </a:rPr>
              <a:t>      انکوژن ها پدال گاز فشرده شده آن و آنتی انکوژن ها ترمز بریده آن</a:t>
            </a:r>
            <a:endParaRPr lang="fa-IR"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74638"/>
            <a:ext cx="6419056" cy="1143000"/>
          </a:xfrm>
        </p:spPr>
        <p:txBody>
          <a:bodyPr>
            <a:normAutofit fontScale="90000"/>
          </a:bodyPr>
          <a:lstStyle/>
          <a:p>
            <a:r>
              <a:rPr lang="fa-IR" dirty="0" smtClean="0">
                <a:solidFill>
                  <a:srgbClr val="FF0000"/>
                </a:solidFill>
              </a:rPr>
              <a:t>داروهای جدید برای سرطان های قدیمی</a:t>
            </a:r>
            <a:endParaRPr lang="fa-IR" dirty="0">
              <a:solidFill>
                <a:srgbClr val="FF0000"/>
              </a:solidFill>
            </a:endParaRPr>
          </a:p>
        </p:txBody>
      </p:sp>
      <p:sp>
        <p:nvSpPr>
          <p:cNvPr id="3" name="Content Placeholder 2"/>
          <p:cNvSpPr>
            <a:spLocks noGrp="1"/>
          </p:cNvSpPr>
          <p:nvPr>
            <p:ph idx="1"/>
          </p:nvPr>
        </p:nvSpPr>
        <p:spPr>
          <a:xfrm>
            <a:off x="457200" y="1844824"/>
            <a:ext cx="8229600" cy="4281339"/>
          </a:xfrm>
        </p:spPr>
        <p:txBody>
          <a:bodyPr>
            <a:normAutofit fontScale="92500"/>
          </a:bodyPr>
          <a:lstStyle/>
          <a:p>
            <a:r>
              <a:rPr lang="fa-IR" dirty="0" smtClean="0">
                <a:cs typeface="B Mitra" pitchFamily="2" charset="-78"/>
              </a:rPr>
              <a:t>قبل از دهه 1980 درمان سرطان اساسا روی 2 نقطه ضعف پایه ای سلول های سرطانی بنا شده بود:</a:t>
            </a:r>
          </a:p>
          <a:p>
            <a:pPr>
              <a:buNone/>
            </a:pPr>
            <a:r>
              <a:rPr lang="fa-IR" dirty="0" smtClean="0">
                <a:cs typeface="B Mitra" pitchFamily="2" charset="-78"/>
              </a:rPr>
              <a:t>    1- اغلب سرطانها قبل از آنکه در بدن پخش شوند بصورت توده موضعی هستند بنابراین جراحی و پرتودرمانی این نقطه ضعف را هدف میگیرند</a:t>
            </a:r>
          </a:p>
          <a:p>
            <a:pPr>
              <a:buNone/>
            </a:pPr>
            <a:r>
              <a:rPr lang="fa-IR" dirty="0" smtClean="0">
                <a:cs typeface="B Mitra" pitchFamily="2" charset="-78"/>
              </a:rPr>
              <a:t>   2- رشد سریع سلولهای سرطانی که اکثر داروهای شیمی درمانی قدیمی این نقطه ضعف را هدف میگیرند</a:t>
            </a:r>
          </a:p>
          <a:p>
            <a:pPr>
              <a:buNone/>
            </a:pPr>
            <a:r>
              <a:rPr lang="fa-IR" dirty="0" smtClean="0">
                <a:cs typeface="B Mitra" pitchFamily="2" charset="-78"/>
              </a:rPr>
              <a:t>درمانهای نوین به نقاط ضعف خاص جدیدتر که برای سلولهای سرطانی اختصاصی تر باشد نیاز دارند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10000"/>
          </a:bodyPr>
          <a:lstStyle/>
          <a:p>
            <a:r>
              <a:rPr lang="fa-IR" dirty="0" smtClean="0">
                <a:cs typeface="B Mitra" pitchFamily="2" charset="-78"/>
              </a:rPr>
              <a:t>نقاط ضعف جدید:</a:t>
            </a:r>
          </a:p>
          <a:p>
            <a:pPr>
              <a:buNone/>
            </a:pPr>
            <a:r>
              <a:rPr lang="fa-IR" dirty="0" smtClean="0">
                <a:cs typeface="B Mitra" pitchFamily="2" charset="-78"/>
              </a:rPr>
              <a:t>  1- تجمع جهشها در </a:t>
            </a:r>
            <a:r>
              <a:rPr lang="en-US" dirty="0" smtClean="0">
                <a:cs typeface="B Mitra" pitchFamily="2" charset="-78"/>
              </a:rPr>
              <a:t>DNA</a:t>
            </a:r>
            <a:r>
              <a:rPr lang="fa-IR" dirty="0" smtClean="0">
                <a:cs typeface="B Mitra" pitchFamily="2" charset="-78"/>
              </a:rPr>
              <a:t> سلول سرطانی که پروتوانکوژن ها را فعال وآنتی انکوژن ها را غیر فعال میکنند پس هدف قراردادن این ژنهای بیش فعال در حالیکه به ژنهای سالم کاری نداشته باشیم تاکتیکی است که ما را به پیروزی نزدیک میکند</a:t>
            </a:r>
          </a:p>
          <a:p>
            <a:pPr>
              <a:buNone/>
            </a:pPr>
            <a:r>
              <a:rPr lang="fa-IR" dirty="0" smtClean="0">
                <a:cs typeface="B Mitra" pitchFamily="2" charset="-78"/>
              </a:rPr>
              <a:t>  2- مسیرهای پیام رسانی که بطور دائم فعال هستند</a:t>
            </a:r>
          </a:p>
          <a:p>
            <a:pPr>
              <a:buNone/>
            </a:pPr>
            <a:r>
              <a:rPr lang="fa-IR" dirty="0" smtClean="0">
                <a:cs typeface="B Mitra" pitchFamily="2" charset="-78"/>
              </a:rPr>
              <a:t>  3- وابستگی به ویژگی های متاستاز و رگ زایی</a:t>
            </a:r>
          </a:p>
          <a:p>
            <a:pPr>
              <a:buNone/>
            </a:pPr>
            <a:endParaRPr lang="fa-IR" dirty="0" smtClean="0">
              <a:cs typeface="B Mitra" pitchFamily="2" charset="-78"/>
            </a:endParaRPr>
          </a:p>
          <a:p>
            <a:pPr>
              <a:buNone/>
            </a:pPr>
            <a:r>
              <a:rPr lang="fa-IR" dirty="0" smtClean="0">
                <a:cs typeface="B Mitra" pitchFamily="2" charset="-78"/>
              </a:rPr>
              <a:t> ولی</a:t>
            </a:r>
          </a:p>
          <a:p>
            <a:pPr>
              <a:buNone/>
            </a:pPr>
            <a:r>
              <a:rPr lang="fa-IR" dirty="0" smtClean="0">
                <a:cs typeface="B Mitra" pitchFamily="2" charset="-78"/>
              </a:rPr>
              <a:t>      </a:t>
            </a:r>
            <a:r>
              <a:rPr lang="fa-IR" dirty="0" smtClean="0">
                <a:solidFill>
                  <a:srgbClr val="FF0000"/>
                </a:solidFill>
                <a:effectLst>
                  <a:outerShdw blurRad="38100" dist="38100" dir="2700000" algn="tl">
                    <a:srgbClr val="000000">
                      <a:alpha val="43137"/>
                    </a:srgbClr>
                  </a:outerShdw>
                </a:effectLst>
                <a:cs typeface="B Mitra" pitchFamily="2" charset="-78"/>
              </a:rPr>
              <a:t>پیدا کردن پاشنه آشیل یک چیز است و پیدا کردن سلاحی که آن را هدف بگیرد یک چیز دیگر</a:t>
            </a:r>
            <a:endParaRPr lang="fa-IR" dirty="0">
              <a:solidFill>
                <a:srgbClr val="FF0000"/>
              </a:solidFill>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r>
              <a:rPr lang="fa-IR" dirty="0" smtClean="0">
                <a:cs typeface="B Mitra" pitchFamily="2" charset="-78"/>
              </a:rPr>
              <a:t>داروهایی مثل</a:t>
            </a:r>
          </a:p>
          <a:p>
            <a:pPr>
              <a:buNone/>
            </a:pPr>
            <a:r>
              <a:rPr lang="fa-IR" dirty="0" smtClean="0">
                <a:cs typeface="B Mitra" pitchFamily="2" charset="-78"/>
              </a:rPr>
              <a:t>             - ترانس رتینوئیک اسید</a:t>
            </a:r>
          </a:p>
          <a:p>
            <a:pPr>
              <a:buNone/>
            </a:pPr>
            <a:r>
              <a:rPr lang="fa-IR" dirty="0" smtClean="0">
                <a:cs typeface="B Mitra" pitchFamily="2" charset="-78"/>
              </a:rPr>
              <a:t>             - هرسپتین</a:t>
            </a:r>
          </a:p>
          <a:p>
            <a:pPr>
              <a:buNone/>
            </a:pPr>
            <a:r>
              <a:rPr lang="fa-IR" dirty="0" smtClean="0">
                <a:cs typeface="B Mitra" pitchFamily="2" charset="-78"/>
              </a:rPr>
              <a:t>             - ایماتینیب، داساتینیب</a:t>
            </a:r>
          </a:p>
          <a:p>
            <a:pPr>
              <a:buNone/>
            </a:pPr>
            <a:r>
              <a:rPr lang="fa-IR" dirty="0" smtClean="0">
                <a:cs typeface="B Mitra" pitchFamily="2" charset="-78"/>
              </a:rPr>
              <a:t>             - .........</a:t>
            </a:r>
          </a:p>
          <a:p>
            <a:pPr>
              <a:buNone/>
            </a:pPr>
            <a:endParaRPr lang="fa-IR" dirty="0" smtClean="0">
              <a:cs typeface="B Mitra" pitchFamily="2" charset="-78"/>
            </a:endParaRPr>
          </a:p>
          <a:p>
            <a:pPr>
              <a:buNone/>
            </a:pPr>
            <a:r>
              <a:rPr lang="fa-IR" dirty="0" smtClean="0">
                <a:solidFill>
                  <a:srgbClr val="FF0000"/>
                </a:solidFill>
                <a:cs typeface="B Mitra" pitchFamily="2" charset="-78"/>
              </a:rPr>
              <a:t>              درمان هدفمند ملکولی برای سرطان ممکن است</a:t>
            </a:r>
          </a:p>
          <a:p>
            <a:pPr>
              <a:buNone/>
            </a:pPr>
            <a:r>
              <a:rPr lang="fa-IR" dirty="0" smtClean="0">
                <a:cs typeface="B Mitra" pitchFamily="2" charset="-78"/>
              </a:rPr>
              <a:t>              تنها چیزی که نیاز است شکار آن با مطالعه عمیق</a:t>
            </a:r>
          </a:p>
          <a:p>
            <a:pPr>
              <a:buNone/>
            </a:pPr>
            <a:r>
              <a:rPr lang="fa-IR" dirty="0" smtClean="0">
                <a:cs typeface="B Mitra" pitchFamily="2" charset="-78"/>
              </a:rPr>
              <a:t>                   زیست شناسی سلول های سرطانی است</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844824"/>
            <a:ext cx="8229600" cy="4281339"/>
          </a:xfrm>
        </p:spPr>
        <p:txBody>
          <a:bodyPr>
            <a:normAutofit lnSpcReduction="10000"/>
          </a:bodyPr>
          <a:lstStyle/>
          <a:p>
            <a:r>
              <a:rPr lang="fa-IR" dirty="0" smtClean="0">
                <a:cs typeface="B Mitra" pitchFamily="2" charset="-78"/>
              </a:rPr>
              <a:t>در درمان سرطان ما با یک دشمن خشمگین در جنگی ابدی درگیر شده ایم  آنقدر سریع در برابر سلاحهای ما تغییر موضع میدهد که اگر برای یک لحظه هوشیار نباشیم بازنده نبرد ما هستیم</a:t>
            </a:r>
          </a:p>
          <a:p>
            <a:endParaRPr lang="fa-IR" dirty="0" smtClean="0">
              <a:cs typeface="B Mitra" pitchFamily="2" charset="-78"/>
            </a:endParaRPr>
          </a:p>
          <a:p>
            <a:r>
              <a:rPr lang="fa-IR" dirty="0" smtClean="0">
                <a:cs typeface="B Mitra" pitchFamily="2" charset="-78"/>
              </a:rPr>
              <a:t>بیش از 20 داروی دیگر به عنوان داروهای هدفمند سرطان معرفی شده و دهها داروی دیگر در دست تولید هستند</a:t>
            </a:r>
          </a:p>
          <a:p>
            <a:pPr>
              <a:buNone/>
            </a:pPr>
            <a:r>
              <a:rPr lang="fa-IR" dirty="0" smtClean="0">
                <a:cs typeface="B Mitra" pitchFamily="2" charset="-78"/>
              </a:rPr>
              <a:t>        -اواستین</a:t>
            </a:r>
          </a:p>
          <a:p>
            <a:pPr>
              <a:buNone/>
            </a:pPr>
            <a:r>
              <a:rPr lang="fa-IR" dirty="0" smtClean="0">
                <a:cs typeface="B Mitra" pitchFamily="2" charset="-78"/>
              </a:rPr>
              <a:t>        -برتیزومیب ولکاد</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536504"/>
          </a:xfrm>
        </p:spPr>
        <p:txBody>
          <a:bodyPr>
            <a:normAutofit/>
          </a:bodyPr>
          <a:lstStyle/>
          <a:p>
            <a:r>
              <a:rPr lang="fa-IR" dirty="0" smtClean="0">
                <a:cs typeface="B Mitra" pitchFamily="2" charset="-78"/>
              </a:rPr>
              <a:t>این بیماری همراه ما به دنیا می آید ،با ما و در نهاد ما زندگی میکند و شاید روزی سرانجام بر اثر عوامل محیطی و ژنتیکی علیه ما آماده جنگ شود</a:t>
            </a:r>
          </a:p>
          <a:p>
            <a:pPr>
              <a:buNone/>
            </a:pPr>
            <a:r>
              <a:rPr lang="fa-IR" dirty="0">
                <a:cs typeface="B Mitra" pitchFamily="2" charset="-78"/>
              </a:rPr>
              <a:t> </a:t>
            </a:r>
            <a:r>
              <a:rPr lang="fa-IR" dirty="0" smtClean="0">
                <a:cs typeface="B Mitra" pitchFamily="2" charset="-78"/>
              </a:rPr>
              <a:t>        و بدیهی است </a:t>
            </a:r>
          </a:p>
          <a:p>
            <a:pPr>
              <a:buNone/>
            </a:pPr>
            <a:r>
              <a:rPr lang="fa-IR" dirty="0">
                <a:cs typeface="B Mitra" pitchFamily="2" charset="-78"/>
              </a:rPr>
              <a:t> </a:t>
            </a:r>
            <a:r>
              <a:rPr lang="fa-IR" dirty="0" smtClean="0">
                <a:cs typeface="B Mitra" pitchFamily="2" charset="-78"/>
              </a:rPr>
              <a:t>         </a:t>
            </a:r>
            <a:r>
              <a:rPr lang="fa-IR" i="1" dirty="0" smtClean="0">
                <a:solidFill>
                  <a:srgbClr val="FF0000"/>
                </a:solidFill>
                <a:effectLst>
                  <a:outerShdw blurRad="38100" dist="38100" dir="2700000" algn="tl">
                    <a:srgbClr val="000000">
                      <a:alpha val="43137"/>
                    </a:srgbClr>
                  </a:outerShdw>
                </a:effectLst>
                <a:cs typeface="B Mitra" pitchFamily="2" charset="-78"/>
              </a:rPr>
              <a:t>ما در ابتدا باید دشمن خود را بشناسیم ،نقاط ضعف و قدرت</a:t>
            </a:r>
          </a:p>
          <a:p>
            <a:pPr>
              <a:buNone/>
            </a:pPr>
            <a:r>
              <a:rPr lang="fa-IR" i="1" dirty="0">
                <a:solidFill>
                  <a:srgbClr val="FF0000"/>
                </a:solidFill>
                <a:effectLst>
                  <a:outerShdw blurRad="38100" dist="38100" dir="2700000" algn="tl">
                    <a:srgbClr val="000000">
                      <a:alpha val="43137"/>
                    </a:srgbClr>
                  </a:outerShdw>
                </a:effectLst>
                <a:cs typeface="B Mitra" pitchFamily="2" charset="-78"/>
              </a:rPr>
              <a:t> </a:t>
            </a:r>
            <a:r>
              <a:rPr lang="fa-IR" i="1" dirty="0" smtClean="0">
                <a:solidFill>
                  <a:srgbClr val="FF0000"/>
                </a:solidFill>
                <a:effectLst>
                  <a:outerShdw blurRad="38100" dist="38100" dir="2700000" algn="tl">
                    <a:srgbClr val="000000">
                      <a:alpha val="43137"/>
                    </a:srgbClr>
                  </a:outerShdw>
                </a:effectLst>
                <a:cs typeface="B Mitra" pitchFamily="2" charset="-78"/>
              </a:rPr>
              <a:t>          او را بیابیم و بدانیم در این مبارزه امروز در چه نقطه ای قرار</a:t>
            </a:r>
          </a:p>
          <a:p>
            <a:pPr>
              <a:buNone/>
            </a:pPr>
            <a:r>
              <a:rPr lang="fa-IR" i="1" dirty="0">
                <a:solidFill>
                  <a:srgbClr val="FF0000"/>
                </a:solidFill>
                <a:effectLst>
                  <a:outerShdw blurRad="38100" dist="38100" dir="2700000" algn="tl">
                    <a:srgbClr val="000000">
                      <a:alpha val="43137"/>
                    </a:srgbClr>
                  </a:outerShdw>
                </a:effectLst>
                <a:cs typeface="B Mitra" pitchFamily="2" charset="-78"/>
              </a:rPr>
              <a:t> </a:t>
            </a:r>
            <a:r>
              <a:rPr lang="fa-IR" i="1" dirty="0" smtClean="0">
                <a:solidFill>
                  <a:srgbClr val="FF0000"/>
                </a:solidFill>
                <a:effectLst>
                  <a:outerShdw blurRad="38100" dist="38100" dir="2700000" algn="tl">
                    <a:srgbClr val="000000">
                      <a:alpha val="43137"/>
                    </a:srgbClr>
                  </a:outerShdw>
                </a:effectLst>
                <a:cs typeface="B Mitra" pitchFamily="2" charset="-78"/>
              </a:rPr>
              <a:t>                               داریم؟</a:t>
            </a:r>
            <a:endParaRPr lang="fa-IR" i="1" dirty="0">
              <a:solidFill>
                <a:srgbClr val="FF0000"/>
              </a:solidFill>
              <a:effectLst>
                <a:outerShdw blurRad="38100" dist="38100" dir="2700000" algn="tl">
                  <a:srgbClr val="000000">
                    <a:alpha val="43137"/>
                  </a:srgbClr>
                </a:outerShdw>
              </a:effectLst>
              <a:cs typeface="B Mitra" pitchFamily="2" charset="-78"/>
            </a:endParaRPr>
          </a:p>
        </p:txBody>
      </p:sp>
      <p:pic>
        <p:nvPicPr>
          <p:cNvPr id="5122" name="Picture 2" descr="C:\Users\glc\Desktop\به نام خدا\images.jpg20.jpg"/>
          <p:cNvPicPr>
            <a:picLocks noChangeAspect="1" noChangeArrowheads="1"/>
          </p:cNvPicPr>
          <p:nvPr/>
        </p:nvPicPr>
        <p:blipFill>
          <a:blip r:embed="rId2" cstate="print"/>
          <a:srcRect/>
          <a:stretch>
            <a:fillRect/>
          </a:stretch>
        </p:blipFill>
        <p:spPr bwMode="auto">
          <a:xfrm>
            <a:off x="0" y="0"/>
            <a:ext cx="2466975" cy="1847850"/>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88840"/>
            <a:ext cx="8229600" cy="4137323"/>
          </a:xfrm>
        </p:spPr>
        <p:txBody>
          <a:bodyPr>
            <a:normAutofit fontScale="92500" lnSpcReduction="20000"/>
          </a:bodyPr>
          <a:lstStyle/>
          <a:p>
            <a:r>
              <a:rPr lang="fa-IR" dirty="0" smtClean="0">
                <a:cs typeface="B Mitra" pitchFamily="2" charset="-78"/>
              </a:rPr>
              <a:t>پیشگیری از سرطان هم مانند درمان موضوعی بسیار مهم و دشوار است که هوشیاری کامل را می طلبد: </a:t>
            </a:r>
          </a:p>
          <a:p>
            <a:pPr>
              <a:buNone/>
            </a:pPr>
            <a:r>
              <a:rPr lang="fa-IR" dirty="0" smtClean="0">
                <a:cs typeface="B Mitra" pitchFamily="2" charset="-78"/>
              </a:rPr>
              <a:t>   </a:t>
            </a:r>
          </a:p>
          <a:p>
            <a:pPr>
              <a:buNone/>
            </a:pPr>
            <a:r>
              <a:rPr lang="fa-IR" dirty="0" smtClean="0">
                <a:cs typeface="B Mitra" pitchFamily="2" charset="-78"/>
              </a:rPr>
              <a:t>    ما انسانها با کشف راههای استخراج،خالص سازی وترکیب ملکولها مواد و وسائل جدید و عجیب ساخته ایم و به عبارتی دنیایی دیگر غیر از دنیای طبیعی دور خود ساخته ایم در نتیجه بدنمان،سلولهایمان و ژنهایمان همگی در معرض جریانی متغیر از مواد وملکولها شامل آفت کشها،داروهای شیمیایی،پلاستیکها،مواد آرایشی و غذایی و هورمونها و حتی انواع جدیدی از عوامل فیزیکی مثل امواج رادیویی و مغناطیسی قرار گرفته اند . بعضی از آنها ناگزیر سرطان زا هستند و نمیتوانیم این دنیا را عوض کنیم</a:t>
            </a:r>
          </a:p>
          <a:p>
            <a:pPr>
              <a:buNone/>
            </a:pP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lstStyle/>
          <a:p>
            <a:r>
              <a:rPr lang="fa-IR" dirty="0" smtClean="0">
                <a:cs typeface="B Mitra" pitchFamily="2" charset="-78"/>
              </a:rPr>
              <a:t>چالش بزرگ در پیشگیری از سرطان تغییر در عادات و رفتارهایی است که هسته زندگی امروزی ما را تشکیل میدهند ومثل انکوژنها که با ژنهایمان عجین شده اند، با زندگیمان در آمیخته اند: چیزهایی که میخوریم ،چیزهایی که تولید میکنیم و در محیط اطرافمان پخش میکنیم،روشهایی که برای زندگی بچه دار شدن و ... انتخاب میکنیم</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2060848"/>
            <a:ext cx="8229600" cy="4065315"/>
          </a:xfrm>
        </p:spPr>
        <p:txBody>
          <a:bodyPr/>
          <a:lstStyle/>
          <a:p>
            <a:r>
              <a:rPr lang="fa-IR" dirty="0" smtClean="0">
                <a:cs typeface="B Mitra" pitchFamily="2" charset="-78"/>
              </a:rPr>
              <a:t>در عرصه نبرد با سرطان مسئله دیگری که مهم بود یافتن راههایی برای تشخیص آن در مراحل اولیه بود یعنی قبل از ظهور علایم که به آن امروز پیشگیری ثانویه(غربالگری) میگوییم</a:t>
            </a:r>
          </a:p>
          <a:p>
            <a:pPr>
              <a:buNone/>
            </a:pPr>
            <a:r>
              <a:rPr lang="fa-IR" dirty="0" smtClean="0">
                <a:cs typeface="B Mitra" pitchFamily="2" charset="-78"/>
              </a:rPr>
              <a:t>   - پاپ اسمیر</a:t>
            </a:r>
          </a:p>
          <a:p>
            <a:pPr>
              <a:buNone/>
            </a:pPr>
            <a:r>
              <a:rPr lang="fa-IR" dirty="0" smtClean="0">
                <a:cs typeface="B Mitra" pitchFamily="2" charset="-78"/>
              </a:rPr>
              <a:t>   - ماموگرافی</a:t>
            </a:r>
          </a:p>
          <a:p>
            <a:pPr>
              <a:buNone/>
            </a:pPr>
            <a:r>
              <a:rPr lang="fa-IR" dirty="0" smtClean="0">
                <a:cs typeface="B Mitra" pitchFamily="2" charset="-78"/>
              </a:rPr>
              <a:t>   - کولونوسکوپی</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88840"/>
            <a:ext cx="8229600" cy="4137323"/>
          </a:xfrm>
        </p:spPr>
        <p:txBody>
          <a:bodyPr/>
          <a:lstStyle/>
          <a:p>
            <a:r>
              <a:rPr lang="fa-IR" dirty="0" smtClean="0">
                <a:cs typeface="B Mitra" pitchFamily="2" charset="-78"/>
              </a:rPr>
              <a:t>درطول تاریخ زحمتهای زیادی برای درک جنبه های علمی و اجتماعی کشیده شده همه  ما باید تلاش کنیم که این رنج و تلاش به هدر نرود. همه باید آگاه باشیم و حضور فعال در مراحل پیشگیری ، کنترل ، درمان ، جنبه های فرهنگی-اجتماعی وتحقیقاتی سرطان داشته باشیم </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916832"/>
            <a:ext cx="8229600" cy="4209331"/>
          </a:xfrm>
        </p:spPr>
        <p:txBody>
          <a:bodyPr>
            <a:normAutofit fontScale="85000" lnSpcReduction="20000"/>
          </a:bodyPr>
          <a:lstStyle/>
          <a:p>
            <a:r>
              <a:rPr lang="fa-IR" dirty="0" smtClean="0">
                <a:cs typeface="B Mitra" pitchFamily="2" charset="-78"/>
              </a:rPr>
              <a:t>شاید تصور کنیم که تا امروز هیچ یک از استراتژیهای پیشگیری یا درمان سرطان به موفقیت کامل نرسیده اما باید بدانیم که همین نیمه پر لیوان نتیجه اتحاد همه جانبه نیروهای نابغه ،توانا و امیدوار در جهت مبارزه با سزطان بوده</a:t>
            </a:r>
          </a:p>
          <a:p>
            <a:r>
              <a:rPr lang="fa-IR" dirty="0" smtClean="0">
                <a:cs typeface="B Mitra" pitchFamily="2" charset="-78"/>
              </a:rPr>
              <a:t>امروز ما در ستیز طولانی با این دشمن آشنا به درک عمیقی رسیده ایم ، از تخیلات خارج شده ایم امروز میدانیم سرطان در واقع چندین بیماری مختلف است و در نظر گرفتن آن به عنوان یک بیماری که با یک روش مشخص قابل درمان باشد به همان اندازه منطقی است که تصور کنیم تمام بیماریها با یک استراتژی مشخص درمان شوند. بسیار بعید است که یک گلوله جادویی پیدا کنیم و تمام انواع سرطان را با آن از بین ببریم و با یک روش جادویی از انواع مختلف سرطان پیشگیری کنیم. البته</a:t>
            </a:r>
          </a:p>
          <a:p>
            <a:pPr>
              <a:buNone/>
            </a:pPr>
            <a:r>
              <a:rPr lang="fa-IR" dirty="0" smtClean="0">
                <a:cs typeface="B Mitra" pitchFamily="2" charset="-78"/>
              </a:rPr>
              <a:t>                            در حال پیشرفت هستیم</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6" name="Picture 2" descr="C:\Users\glc\Desktop\به نام خدا\images.jpg16.jpg"/>
          <p:cNvPicPr>
            <a:picLocks noGrp="1" noChangeAspect="1" noChangeArrowheads="1"/>
          </p:cNvPicPr>
          <p:nvPr>
            <p:ph idx="1"/>
          </p:nvPr>
        </p:nvPicPr>
        <p:blipFill>
          <a:blip r:embed="rId2" cstate="print"/>
          <a:srcRect/>
          <a:stretch>
            <a:fillRect/>
          </a:stretch>
        </p:blipFill>
        <p:spPr bwMode="auto">
          <a:xfrm>
            <a:off x="1187624" y="4509120"/>
            <a:ext cx="6840760" cy="2348880"/>
          </a:xfrm>
          <a:prstGeom prst="rect">
            <a:avLst/>
          </a:prstGeom>
          <a:noFill/>
        </p:spPr>
      </p:pic>
      <p:pic>
        <p:nvPicPr>
          <p:cNvPr id="1027" name="Picture 3" descr="C:\Users\glc\Desktop\به نام خدا\images.jpg13.jpg"/>
          <p:cNvPicPr>
            <a:picLocks noChangeAspect="1" noChangeArrowheads="1"/>
          </p:cNvPicPr>
          <p:nvPr/>
        </p:nvPicPr>
        <p:blipFill>
          <a:blip r:embed="rId3" cstate="print"/>
          <a:srcRect/>
          <a:stretch>
            <a:fillRect/>
          </a:stretch>
        </p:blipFill>
        <p:spPr bwMode="auto">
          <a:xfrm>
            <a:off x="971600" y="404664"/>
            <a:ext cx="7128792" cy="41044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endParaRPr lang="fa-IR" dirty="0"/>
          </a:p>
        </p:txBody>
      </p:sp>
      <p:sp>
        <p:nvSpPr>
          <p:cNvPr id="3" name="Content Placeholder 2"/>
          <p:cNvSpPr>
            <a:spLocks noGrp="1"/>
          </p:cNvSpPr>
          <p:nvPr>
            <p:ph idx="1"/>
          </p:nvPr>
        </p:nvSpPr>
        <p:spPr>
          <a:xfrm>
            <a:off x="457200" y="2060848"/>
            <a:ext cx="8229600" cy="4608512"/>
          </a:xfrm>
        </p:spPr>
        <p:txBody>
          <a:bodyPr>
            <a:normAutofit/>
          </a:bodyPr>
          <a:lstStyle/>
          <a:p>
            <a:r>
              <a:rPr lang="fa-IR" dirty="0" smtClean="0">
                <a:cs typeface="B Mitra" pitchFamily="2" charset="-78"/>
              </a:rPr>
              <a:t>ما اغلب تمایل داریم سرطان را به عنوان یک بیماری ”</a:t>
            </a:r>
            <a:r>
              <a:rPr lang="fa-IR" b="1" i="1" dirty="0" smtClean="0">
                <a:solidFill>
                  <a:srgbClr val="FF0000"/>
                </a:solidFill>
                <a:cs typeface="B Mitra" pitchFamily="2" charset="-78"/>
              </a:rPr>
              <a:t>نو ظهور</a:t>
            </a:r>
            <a:r>
              <a:rPr lang="fa-IR" dirty="0" smtClean="0">
                <a:cs typeface="B Mitra" pitchFamily="2" charset="-78"/>
              </a:rPr>
              <a:t>“ در نظر بگیریم </a:t>
            </a:r>
            <a:r>
              <a:rPr lang="fa-IR" dirty="0">
                <a:cs typeface="B Mitra" pitchFamily="2" charset="-78"/>
              </a:rPr>
              <a:t>، </a:t>
            </a:r>
            <a:r>
              <a:rPr lang="fa-IR" dirty="0" smtClean="0">
                <a:cs typeface="B Mitra" pitchFamily="2" charset="-78"/>
              </a:rPr>
              <a:t>اما...</a:t>
            </a:r>
          </a:p>
          <a:p>
            <a:endParaRPr lang="fa-IR" dirty="0">
              <a:cs typeface="B Mitra" pitchFamily="2" charset="-78"/>
            </a:endParaRPr>
          </a:p>
          <a:p>
            <a:pPr>
              <a:buNone/>
            </a:pPr>
            <a:r>
              <a:rPr lang="fa-IR" dirty="0">
                <a:cs typeface="B Mitra" pitchFamily="2" charset="-78"/>
              </a:rPr>
              <a:t> </a:t>
            </a:r>
            <a:r>
              <a:rPr lang="fa-IR" dirty="0" smtClean="0">
                <a:cs typeface="B Mitra" pitchFamily="2" charset="-78"/>
              </a:rPr>
              <a:t>             سرطان از چه زمانی آغاز شده؟</a:t>
            </a:r>
          </a:p>
          <a:p>
            <a:pPr>
              <a:buNone/>
            </a:pPr>
            <a:r>
              <a:rPr lang="fa-IR" dirty="0">
                <a:cs typeface="B Mitra" pitchFamily="2" charset="-78"/>
              </a:rPr>
              <a:t> </a:t>
            </a:r>
            <a:r>
              <a:rPr lang="fa-IR" dirty="0" smtClean="0">
                <a:cs typeface="B Mitra" pitchFamily="2" charset="-78"/>
              </a:rPr>
              <a:t>             از زمان ظهور آن چند سال میگذرد؟</a:t>
            </a:r>
          </a:p>
          <a:p>
            <a:pPr>
              <a:buNone/>
            </a:pPr>
            <a:r>
              <a:rPr lang="fa-IR" dirty="0">
                <a:cs typeface="B Mitra" pitchFamily="2" charset="-78"/>
              </a:rPr>
              <a:t> </a:t>
            </a:r>
            <a:r>
              <a:rPr lang="fa-IR" dirty="0" smtClean="0">
                <a:cs typeface="B Mitra" pitchFamily="2" charset="-78"/>
              </a:rPr>
              <a:t>             اولین فردی که آن را به عنوان یک بیماری ثبت کرد که بود؟</a:t>
            </a:r>
          </a:p>
          <a:p>
            <a:pPr>
              <a:buNone/>
            </a:pPr>
            <a:r>
              <a:rPr lang="fa-IR" dirty="0">
                <a:cs typeface="B Mitra" pitchFamily="2" charset="-78"/>
              </a:rPr>
              <a:t> </a:t>
            </a:r>
            <a:r>
              <a:rPr lang="fa-IR" dirty="0" smtClean="0">
                <a:cs typeface="B Mitra" pitchFamily="2" charset="-78"/>
              </a:rPr>
              <a:t>             .................</a:t>
            </a:r>
          </a:p>
          <a:p>
            <a:pPr>
              <a:buNone/>
            </a:pPr>
            <a:r>
              <a:rPr lang="fa-IR" dirty="0">
                <a:cs typeface="B Mitra" pitchFamily="2" charset="-78"/>
              </a:rPr>
              <a:t> </a:t>
            </a:r>
            <a:r>
              <a:rPr lang="fa-IR" dirty="0" smtClean="0">
                <a:cs typeface="B Mitra" pitchFamily="2" charset="-78"/>
              </a:rPr>
              <a:t>             .................</a:t>
            </a: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0" y="0"/>
            <a:ext cx="2466975" cy="18478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endParaRPr lang="fa-IR" dirty="0"/>
          </a:p>
        </p:txBody>
      </p:sp>
      <p:sp>
        <p:nvSpPr>
          <p:cNvPr id="3" name="Content Placeholder 2"/>
          <p:cNvSpPr>
            <a:spLocks noGrp="1"/>
          </p:cNvSpPr>
          <p:nvPr>
            <p:ph idx="1"/>
          </p:nvPr>
        </p:nvSpPr>
        <p:spPr>
          <a:xfrm>
            <a:off x="457200" y="1772816"/>
            <a:ext cx="8229600" cy="4752528"/>
          </a:xfrm>
        </p:spPr>
        <p:txBody>
          <a:bodyPr>
            <a:normAutofit fontScale="92500" lnSpcReduction="10000"/>
          </a:bodyPr>
          <a:lstStyle/>
          <a:p>
            <a:r>
              <a:rPr lang="fa-IR" dirty="0" smtClean="0">
                <a:cs typeface="B Mitra" pitchFamily="2" charset="-78"/>
              </a:rPr>
              <a:t>در سال 1862 میلادی ادوین اسمیت یک پاپیروس 15 فوتی را از عتیقه فروشی در مصر خرید ،تصور میشود که این دست نوشته مربوط به قرن 17 قبل از میلاد مسیح باشد ، رونوشتی از یک نسخه قدیمی مربوط به </a:t>
            </a:r>
            <a:r>
              <a:rPr lang="fa-IR" i="1" dirty="0" smtClean="0">
                <a:solidFill>
                  <a:srgbClr val="FF0000"/>
                </a:solidFill>
                <a:cs typeface="B Mitra" pitchFamily="2" charset="-78"/>
              </a:rPr>
              <a:t>2500 سال قبل از میلاد مسیح!</a:t>
            </a:r>
          </a:p>
          <a:p>
            <a:endParaRPr lang="fa-IR" i="1" dirty="0">
              <a:solidFill>
                <a:srgbClr val="FF0000"/>
              </a:solidFill>
              <a:cs typeface="B Mitra" pitchFamily="2" charset="-78"/>
            </a:endParaRPr>
          </a:p>
          <a:p>
            <a:r>
              <a:rPr lang="fa-IR" dirty="0">
                <a:cs typeface="B Mitra" pitchFamily="2" charset="-78"/>
              </a:rPr>
              <a:t>این </a:t>
            </a:r>
            <a:r>
              <a:rPr lang="fa-IR" dirty="0" smtClean="0">
                <a:cs typeface="B Mitra" pitchFamily="2" charset="-78"/>
              </a:rPr>
              <a:t>دست نوشته در واقع آموزشهای گردآوری شده ایمهوتپ پزشک بزرگ مصری است</a:t>
            </a:r>
          </a:p>
          <a:p>
            <a:r>
              <a:rPr lang="fa-IR" dirty="0" smtClean="0">
                <a:cs typeface="B Mitra" pitchFamily="2" charset="-78"/>
              </a:rPr>
              <a:t>در توضیح بیماری ذکر شده در بند 45 وی ظاهرا توده های سرطانی سینه را توصیف کرده ، توده های سفت وخنک که در قسمت درمان نوشته شده:  </a:t>
            </a:r>
          </a:p>
          <a:p>
            <a:pPr>
              <a:buNone/>
            </a:pPr>
            <a:r>
              <a:rPr lang="fa-IR" dirty="0">
                <a:cs typeface="B Mitra" pitchFamily="2" charset="-78"/>
              </a:rPr>
              <a:t> </a:t>
            </a:r>
            <a:r>
              <a:rPr lang="fa-IR" dirty="0" smtClean="0">
                <a:cs typeface="B Mitra" pitchFamily="2" charset="-78"/>
              </a:rPr>
              <a:t>                            </a:t>
            </a:r>
            <a:r>
              <a:rPr lang="fa-IR" i="1" dirty="0" smtClean="0">
                <a:solidFill>
                  <a:srgbClr val="FF0000"/>
                </a:solidFill>
                <a:cs typeface="B Mitra" pitchFamily="2" charset="-78"/>
              </a:rPr>
              <a:t>درمانی وجود ندارد</a:t>
            </a:r>
            <a:endParaRPr lang="fa-IR" i="1" dirty="0">
              <a:solidFill>
                <a:srgbClr val="FF0000"/>
              </a:solidFill>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endParaRPr lang="fa-IR" dirty="0"/>
          </a:p>
        </p:txBody>
      </p:sp>
      <p:sp>
        <p:nvSpPr>
          <p:cNvPr id="3" name="Content Placeholder 2"/>
          <p:cNvSpPr>
            <a:spLocks noGrp="1"/>
          </p:cNvSpPr>
          <p:nvPr>
            <p:ph idx="1"/>
          </p:nvPr>
        </p:nvSpPr>
        <p:spPr>
          <a:xfrm>
            <a:off x="323528" y="1844824"/>
            <a:ext cx="8363272" cy="4752528"/>
          </a:xfrm>
        </p:spPr>
        <p:txBody>
          <a:bodyPr>
            <a:normAutofit fontScale="92500"/>
          </a:bodyPr>
          <a:lstStyle/>
          <a:p>
            <a:r>
              <a:rPr lang="fa-IR" dirty="0">
                <a:cs typeface="B Mitra" pitchFamily="2" charset="-78"/>
              </a:rPr>
              <a:t>بیش از 2000 سال پس از توصیف ایمهوتپ یکبار دیگر از سرطان میشنویم</a:t>
            </a:r>
          </a:p>
          <a:p>
            <a:pPr>
              <a:buNone/>
            </a:pPr>
            <a:endParaRPr lang="fa-IR" dirty="0" smtClean="0">
              <a:cs typeface="B Mitra" pitchFamily="2" charset="-78"/>
            </a:endParaRPr>
          </a:p>
          <a:p>
            <a:r>
              <a:rPr lang="fa-IR" dirty="0" smtClean="0">
                <a:cs typeface="B Mitra" pitchFamily="2" charset="-78"/>
              </a:rPr>
              <a:t>هرودوت مورخ یونانی در تاریخچه هایش حدود 440 سال قبل از میلاد مسیح داستان </a:t>
            </a:r>
            <a:r>
              <a:rPr lang="fa-IR" i="1" dirty="0" smtClean="0">
                <a:solidFill>
                  <a:srgbClr val="FF0000"/>
                </a:solidFill>
                <a:cs typeface="B Mitra" pitchFamily="2" charset="-78"/>
              </a:rPr>
              <a:t>آتوسا</a:t>
            </a:r>
            <a:r>
              <a:rPr lang="fa-IR" dirty="0" smtClean="0">
                <a:cs typeface="B Mitra" pitchFamily="2" charset="-78"/>
              </a:rPr>
              <a:t> ، ملکه ایران ، را مینویسد که ظاهرا مبتلا به نوع بدخیمی از سرطان سینه بود که توسط خدمتکار یونانی خود دموسدس تومور بریده میشود!</a:t>
            </a:r>
          </a:p>
          <a:p>
            <a:endParaRPr lang="fa-IR" dirty="0">
              <a:cs typeface="B Mitra" pitchFamily="2" charset="-78"/>
            </a:endParaRPr>
          </a:p>
          <a:p>
            <a:endParaRPr lang="fa-IR" dirty="0" smtClean="0">
              <a:cs typeface="B Mitra" pitchFamily="2" charset="-78"/>
            </a:endParaRPr>
          </a:p>
          <a:p>
            <a:pPr>
              <a:buNone/>
            </a:pPr>
            <a:r>
              <a:rPr lang="fa-IR" b="1" i="1" dirty="0" smtClean="0">
                <a:effectLst>
                  <a:outerShdw blurRad="38100" dist="38100" dir="2700000" algn="tl">
                    <a:srgbClr val="000000">
                      <a:alpha val="43137"/>
                    </a:srgbClr>
                  </a:outerShdw>
                </a:effectLst>
                <a:cs typeface="B Mitra" pitchFamily="2" charset="-78"/>
              </a:rPr>
              <a:t>            البته ایمهوتپ و هرودوت هر دو راوی بودند</a:t>
            </a:r>
            <a:endParaRPr lang="fa-IR" b="1" i="1" dirty="0">
              <a:effectLst>
                <a:outerShdw blurRad="38100" dist="38100" dir="2700000" algn="tl">
                  <a:srgbClr val="000000">
                    <a:alpha val="43137"/>
                  </a:srgbClr>
                </a:outerShdw>
              </a:effectLst>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 y="1844824"/>
            <a:ext cx="8229600" cy="4608512"/>
          </a:xfrm>
        </p:spPr>
        <p:txBody>
          <a:bodyPr>
            <a:normAutofit fontScale="92500" lnSpcReduction="10000"/>
          </a:bodyPr>
          <a:lstStyle/>
          <a:p>
            <a:r>
              <a:rPr lang="fa-IR" dirty="0" smtClean="0">
                <a:cs typeface="B Mitra" pitchFamily="2" charset="-78"/>
              </a:rPr>
              <a:t>برای اثبات این بیماری کهن باید به قبرستانی هزارساله در انتهای جنوبی پرو سفر کنیم (دشت آتاکاما)</a:t>
            </a:r>
          </a:p>
          <a:p>
            <a:r>
              <a:rPr lang="fa-IR" dirty="0" smtClean="0">
                <a:cs typeface="B Mitra" pitchFamily="2" charset="-78"/>
              </a:rPr>
              <a:t>این دشت حاوی بقایای مومیایی شده افراد قبیله چاپری بایا است که به طور طبیعی مومیایی شده اند</a:t>
            </a:r>
          </a:p>
          <a:p>
            <a:r>
              <a:rPr lang="fa-IR" dirty="0" smtClean="0">
                <a:cs typeface="B Mitra" pitchFamily="2" charset="-78"/>
              </a:rPr>
              <a:t>آفدرهید در بررسی این اجساد یک جسد شگفت انگیز مربوط به یک زن جوان 30 ساله را پیدا کرد که یک توده پیازی شکل سخت در بالای بازوی چپش داشت (استئوسارکوم)</a:t>
            </a:r>
          </a:p>
          <a:p>
            <a:r>
              <a:rPr lang="fa-IR" dirty="0" smtClean="0">
                <a:cs typeface="B Mitra" pitchFamily="2" charset="-78"/>
              </a:rPr>
              <a:t>همچنین وی ذکر نموده که قدیمی ترین سرطانی که مشاهده نموده مربوط به حفره شکمی در مصر متعلق به 400 سال پس از میلاد مسیح است</a:t>
            </a:r>
          </a:p>
          <a:p>
            <a:pPr>
              <a:buNone/>
            </a:pPr>
            <a:endParaRPr lang="fa-IR" dirty="0">
              <a:cs typeface="B Mitra" pitchFamily="2" charset="-78"/>
            </a:endParaRPr>
          </a:p>
        </p:txBody>
      </p:sp>
      <p:pic>
        <p:nvPicPr>
          <p:cNvPr id="4" name="Picture 2" descr="C:\Users\glc\Desktop\به نام خدا\images.jpg20.jpg"/>
          <p:cNvPicPr>
            <a:picLocks noChangeAspect="1" noChangeArrowheads="1"/>
          </p:cNvPicPr>
          <p:nvPr/>
        </p:nvPicPr>
        <p:blipFill>
          <a:blip r:embed="rId2" cstate="print"/>
          <a:srcRect/>
          <a:stretch>
            <a:fillRect/>
          </a:stretch>
        </p:blipFill>
        <p:spPr bwMode="auto">
          <a:xfrm>
            <a:off x="1" y="0"/>
            <a:ext cx="2339752" cy="170080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2026</TotalTime>
  <Words>3546</Words>
  <Application>Microsoft Office PowerPoint</Application>
  <PresentationFormat>On-screen Show (4:3)</PresentationFormat>
  <Paragraphs>248</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Slide 1</vt:lpstr>
      <vt:lpstr>سرطان: تاریخچه ، اصول مبارزه ، پیروزی</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هر  سمی ممکن است در نهان یک دارو باشد </vt:lpstr>
      <vt:lpstr>Slide 32</vt:lpstr>
      <vt:lpstr>Slide 33</vt:lpstr>
      <vt:lpstr>وما اکنون یک سپاه در حال پیشروی هستیم</vt:lpstr>
      <vt:lpstr>Slide 35</vt:lpstr>
      <vt:lpstr>Slide 36</vt:lpstr>
      <vt:lpstr>Slide 37</vt:lpstr>
      <vt:lpstr>Slide 38</vt:lpstr>
      <vt:lpstr>Slide 39</vt:lpstr>
      <vt:lpstr>Slide 40</vt:lpstr>
      <vt:lpstr>Slide 41</vt:lpstr>
      <vt:lpstr>Slide 42</vt:lpstr>
      <vt:lpstr>Slide 43</vt:lpstr>
      <vt:lpstr>Slide 44</vt:lpstr>
      <vt:lpstr>Slide 45</vt:lpstr>
      <vt:lpstr>داروهای جدید برای سرطان های قدیمی</vt:lpstr>
      <vt:lpstr>Slide 47</vt:lpstr>
      <vt:lpstr>Slide 48</vt:lpstr>
      <vt:lpstr>Slide 49</vt:lpstr>
      <vt:lpstr>Slide 50</vt:lpstr>
      <vt:lpstr>Slide 51</vt:lpstr>
      <vt:lpstr>Slide 52</vt:lpstr>
      <vt:lpstr>Slide 53</vt:lpstr>
      <vt:lpstr>Slide 54</vt:lpstr>
      <vt:lpstr>Slide 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سرطان: تاریخچه ، اصول مبارزه ، پیروزی</dc:title>
  <dc:creator>glc</dc:creator>
  <cp:lastModifiedBy>glc</cp:lastModifiedBy>
  <cp:revision>190</cp:revision>
  <dcterms:created xsi:type="dcterms:W3CDTF">2016-02-10T17:45:46Z</dcterms:created>
  <dcterms:modified xsi:type="dcterms:W3CDTF">2016-02-15T21:06:14Z</dcterms:modified>
</cp:coreProperties>
</file>