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80" r:id="rId2"/>
    <p:sldId id="281" r:id="rId3"/>
    <p:sldId id="282" r:id="rId4"/>
    <p:sldId id="283" r:id="rId5"/>
    <p:sldId id="284" r:id="rId6"/>
    <p:sldId id="285" r:id="rId7"/>
    <p:sldId id="286" r:id="rId8"/>
    <p:sldId id="287" r:id="rId9"/>
    <p:sldId id="288" r:id="rId10"/>
    <p:sldId id="289" r:id="rId11"/>
    <p:sldId id="290" r:id="rId12"/>
    <p:sldId id="291" r:id="rId13"/>
    <p:sldId id="292" r:id="rId14"/>
    <p:sldId id="293" r:id="rId15"/>
    <p:sldId id="294" r:id="rId16"/>
    <p:sldId id="295" r:id="rId17"/>
    <p:sldId id="296" r:id="rId18"/>
    <p:sldId id="301" r:id="rId19"/>
    <p:sldId id="300" r:id="rId20"/>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rial" charset="0"/>
        <a:ea typeface="+mn-ea"/>
        <a:cs typeface="+mn-cs"/>
      </a:defRPr>
    </a:lvl1pPr>
    <a:lvl2pPr marL="457200" algn="l" rtl="0" fontAlgn="base">
      <a:spcBef>
        <a:spcPct val="0"/>
      </a:spcBef>
      <a:spcAft>
        <a:spcPct val="0"/>
      </a:spcAft>
      <a:defRPr sz="2400" kern="1200">
        <a:solidFill>
          <a:schemeClr val="tx1"/>
        </a:solidFill>
        <a:latin typeface="Arial" charset="0"/>
        <a:ea typeface="+mn-ea"/>
        <a:cs typeface="+mn-cs"/>
      </a:defRPr>
    </a:lvl2pPr>
    <a:lvl3pPr marL="914400" algn="l" rtl="0" fontAlgn="base">
      <a:spcBef>
        <a:spcPct val="0"/>
      </a:spcBef>
      <a:spcAft>
        <a:spcPct val="0"/>
      </a:spcAft>
      <a:defRPr sz="2400" kern="1200">
        <a:solidFill>
          <a:schemeClr val="tx1"/>
        </a:solidFill>
        <a:latin typeface="Arial" charset="0"/>
        <a:ea typeface="+mn-ea"/>
        <a:cs typeface="+mn-cs"/>
      </a:defRPr>
    </a:lvl3pPr>
    <a:lvl4pPr marL="1371600" algn="l" rtl="0" fontAlgn="base">
      <a:spcBef>
        <a:spcPct val="0"/>
      </a:spcBef>
      <a:spcAft>
        <a:spcPct val="0"/>
      </a:spcAft>
      <a:defRPr sz="2400" kern="1200">
        <a:solidFill>
          <a:schemeClr val="tx1"/>
        </a:solidFill>
        <a:latin typeface="Arial" charset="0"/>
        <a:ea typeface="+mn-ea"/>
        <a:cs typeface="+mn-cs"/>
      </a:defRPr>
    </a:lvl4pPr>
    <a:lvl5pPr marL="1828800" algn="l" rtl="0" fontAlgn="base">
      <a:spcBef>
        <a:spcPct val="0"/>
      </a:spcBef>
      <a:spcAft>
        <a:spcPct val="0"/>
      </a:spcAft>
      <a:defRPr sz="2400" kern="1200">
        <a:solidFill>
          <a:schemeClr val="tx1"/>
        </a:solidFill>
        <a:latin typeface="Arial" charset="0"/>
        <a:ea typeface="+mn-ea"/>
        <a:cs typeface="+mn-cs"/>
      </a:defRPr>
    </a:lvl5pPr>
    <a:lvl6pPr marL="2286000" algn="l" defTabSz="914400" rtl="0" eaLnBrk="1" latinLnBrk="0" hangingPunct="1">
      <a:defRPr sz="2400" kern="1200">
        <a:solidFill>
          <a:schemeClr val="tx1"/>
        </a:solidFill>
        <a:latin typeface="Arial" charset="0"/>
        <a:ea typeface="+mn-ea"/>
        <a:cs typeface="+mn-cs"/>
      </a:defRPr>
    </a:lvl6pPr>
    <a:lvl7pPr marL="2743200" algn="l" defTabSz="914400" rtl="0" eaLnBrk="1" latinLnBrk="0" hangingPunct="1">
      <a:defRPr sz="2400" kern="1200">
        <a:solidFill>
          <a:schemeClr val="tx1"/>
        </a:solidFill>
        <a:latin typeface="Arial" charset="0"/>
        <a:ea typeface="+mn-ea"/>
        <a:cs typeface="+mn-cs"/>
      </a:defRPr>
    </a:lvl7pPr>
    <a:lvl8pPr marL="3200400" algn="l" defTabSz="914400" rtl="0" eaLnBrk="1" latinLnBrk="0" hangingPunct="1">
      <a:defRPr sz="2400" kern="1200">
        <a:solidFill>
          <a:schemeClr val="tx1"/>
        </a:solidFill>
        <a:latin typeface="Arial" charset="0"/>
        <a:ea typeface="+mn-ea"/>
        <a:cs typeface="+mn-cs"/>
      </a:defRPr>
    </a:lvl8pPr>
    <a:lvl9pPr marL="3657600" algn="l" defTabSz="914400" rtl="0" eaLnBrk="1" latinLnBrk="0" hangingPunct="1">
      <a:defRPr sz="2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92D14"/>
    <a:srgbClr val="040E08"/>
    <a:srgbClr val="35759D"/>
    <a:srgbClr val="35B19D"/>
    <a:srgbClr val="000000"/>
    <a:srgbClr val="FFFF00"/>
    <a:srgbClr val="491403"/>
    <a:srgbClr val="3A100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36" autoAdjust="0"/>
    <p:restoredTop sz="95596" autoAdjust="0"/>
  </p:normalViewPr>
  <p:slideViewPr>
    <p:cSldViewPr>
      <p:cViewPr>
        <p:scale>
          <a:sx n="70" d="100"/>
          <a:sy n="70" d="100"/>
        </p:scale>
        <p:origin x="-1500" y="-102"/>
      </p:cViewPr>
      <p:guideLst>
        <p:guide orient="horz" pos="2160"/>
        <p:guide pos="2880"/>
      </p:guideLst>
    </p:cSldViewPr>
  </p:slideViewPr>
  <p:notesTextViewPr>
    <p:cViewPr>
      <p:scale>
        <a:sx n="100" d="100"/>
        <a:sy n="100" d="100"/>
      </p:scale>
      <p:origin x="0" y="0"/>
    </p:cViewPr>
  </p:notesTextViewPr>
  <p:sorterViewPr>
    <p:cViewPr>
      <p:scale>
        <a:sx n="75" d="100"/>
        <a:sy n="75"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22"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a:lvl1pPr>
          </a:lstStyle>
          <a:p>
            <a:endParaRPr lang="en-US"/>
          </a:p>
        </p:txBody>
      </p:sp>
      <p:sp>
        <p:nvSpPr>
          <p:cNvPr id="81923"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a:lvl1pPr>
          </a:lstStyle>
          <a:p>
            <a:endParaRPr lang="en-US"/>
          </a:p>
        </p:txBody>
      </p:sp>
      <p:sp>
        <p:nvSpPr>
          <p:cNvPr id="819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81925"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81926"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lvl1pPr>
          </a:lstStyle>
          <a:p>
            <a:endParaRPr lang="en-US"/>
          </a:p>
        </p:txBody>
      </p:sp>
      <p:sp>
        <p:nvSpPr>
          <p:cNvPr id="81927"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lvl1pPr>
          </a:lstStyle>
          <a:p>
            <a:fld id="{230D961B-7FCA-456A-A200-57C13A36D196}" type="slidenum">
              <a:rPr lang="en-US"/>
              <a:pPr/>
              <a:t>‹#›</a:t>
            </a:fld>
            <a:endParaRPr lang="en-US"/>
          </a:p>
        </p:txBody>
      </p:sp>
    </p:spTree>
    <p:extLst>
      <p:ext uri="{BB962C8B-B14F-4D97-AF65-F5344CB8AC3E}">
        <p14:creationId xmlns:p14="http://schemas.microsoft.com/office/powerpoint/2010/main" val="705449682"/>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charset="0"/>
        <a:ea typeface="+mn-ea"/>
        <a:cs typeface="+mn-cs"/>
      </a:defRPr>
    </a:lvl1pPr>
    <a:lvl2pPr marL="457200" algn="l" rtl="0" fontAlgn="base">
      <a:spcBef>
        <a:spcPct val="30000"/>
      </a:spcBef>
      <a:spcAft>
        <a:spcPct val="0"/>
      </a:spcAft>
      <a:defRPr sz="1200" kern="1200">
        <a:solidFill>
          <a:schemeClr val="tx1"/>
        </a:solidFill>
        <a:latin typeface="Arial" charset="0"/>
        <a:ea typeface="+mn-ea"/>
        <a:cs typeface="+mn-cs"/>
      </a:defRPr>
    </a:lvl2pPr>
    <a:lvl3pPr marL="914400" algn="l" rtl="0" fontAlgn="base">
      <a:spcBef>
        <a:spcPct val="30000"/>
      </a:spcBef>
      <a:spcAft>
        <a:spcPct val="0"/>
      </a:spcAft>
      <a:defRPr sz="1200" kern="1200">
        <a:solidFill>
          <a:schemeClr val="tx1"/>
        </a:solidFill>
        <a:latin typeface="Arial" charset="0"/>
        <a:ea typeface="+mn-ea"/>
        <a:cs typeface="+mn-cs"/>
      </a:defRPr>
    </a:lvl3pPr>
    <a:lvl4pPr marL="1371600" algn="l" rtl="0" fontAlgn="base">
      <a:spcBef>
        <a:spcPct val="30000"/>
      </a:spcBef>
      <a:spcAft>
        <a:spcPct val="0"/>
      </a:spcAft>
      <a:defRPr sz="1200" kern="1200">
        <a:solidFill>
          <a:schemeClr val="tx1"/>
        </a:solidFill>
        <a:latin typeface="Arial" charset="0"/>
        <a:ea typeface="+mn-ea"/>
        <a:cs typeface="+mn-cs"/>
      </a:defRPr>
    </a:lvl4pPr>
    <a:lvl5pPr marL="1828800" algn="l" rtl="0" fontAlgn="base">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A23137C-D08F-4F02-9EBA-EDCFF1B53E1B}" type="slidenum">
              <a:rPr lang="en-US"/>
              <a:pPr/>
              <a:t>1</a:t>
            </a:fld>
            <a:endParaRPr lang="en-US"/>
          </a:p>
        </p:txBody>
      </p:sp>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B76E4593-D46D-4CC1-83EF-9DD4D6CCAC50}" type="slidenum">
              <a:rPr lang="en-US"/>
              <a:pPr/>
              <a:t>2</a:t>
            </a:fld>
            <a:endParaRPr lang="en-US"/>
          </a:p>
        </p:txBody>
      </p:sp>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p:txBody>
          <a:bodyPr/>
          <a:lstStyle/>
          <a:p>
            <a:endParaRPr 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199FB-C927-4B27-8D7F-91DFC0626DFD}" type="slidenum">
              <a:rPr lang="en-US"/>
              <a:pPr/>
              <a:t>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199FB-C927-4B27-8D7F-91DFC0626DFD}" type="slidenum">
              <a:rPr lang="en-US"/>
              <a:pPr/>
              <a:t>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199FB-C927-4B27-8D7F-91DFC0626DFD}" type="slidenum">
              <a:rPr lang="en-US"/>
              <a:pPr/>
              <a:t>16</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199FB-C927-4B27-8D7F-91DFC0626DFD}" type="slidenum">
              <a:rPr lang="en-US"/>
              <a:pPr/>
              <a:t>17</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97199FB-C927-4B27-8D7F-91DFC0626DFD}" type="slidenum">
              <a:rPr lang="en-US"/>
              <a:pPr/>
              <a:t>19</a:t>
            </a:fld>
            <a:endParaRPr lang="en-US"/>
          </a:p>
        </p:txBody>
      </p:sp>
      <p:sp>
        <p:nvSpPr>
          <p:cNvPr id="112642" name="Rectangle 2"/>
          <p:cNvSpPr>
            <a:spLocks noGrp="1" noRot="1" noChangeAspect="1" noChangeArrowheads="1" noTextEdit="1"/>
          </p:cNvSpPr>
          <p:nvPr>
            <p:ph type="sldImg"/>
          </p:nvPr>
        </p:nvSpPr>
        <p:spPr>
          <a:ln/>
        </p:spPr>
      </p:sp>
      <p:sp>
        <p:nvSpPr>
          <p:cNvPr id="112643" name="Rectangle 3"/>
          <p:cNvSpPr>
            <a:spLocks noGrp="1" noChangeArrowheads="1"/>
          </p:cNvSpPr>
          <p:nvPr>
            <p:ph type="body" idx="1"/>
          </p:nvPr>
        </p:nvSpPr>
        <p:spPr/>
        <p:txBody>
          <a:bodyPr/>
          <a:lstStyle/>
          <a:p>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1219200" y="1981200"/>
            <a:ext cx="7772400" cy="70485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algn="r">
              <a:defRPr sz="3600">
                <a:solidFill>
                  <a:schemeClr val="bg1"/>
                </a:solidFill>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1219200" y="2590800"/>
            <a:ext cx="7772400" cy="685800"/>
          </a:xfrm>
          <a:extLst>
            <a:ext uri="{AF507438-7753-43E0-B8FC-AC1667EBCBE1}">
              <a14:hiddenEffects xmlns:a14="http://schemas.microsoft.com/office/drawing/2010/main">
                <a:effectLst>
                  <a:outerShdw dist="17961" dir="2700000" algn="ctr" rotWithShape="0">
                    <a:schemeClr val="tx1"/>
                  </a:outerShdw>
                </a:effectLst>
              </a14:hiddenEffects>
            </a:ext>
          </a:extLst>
        </p:spPr>
        <p:txBody>
          <a:bodyPr/>
          <a:lstStyle>
            <a:lvl1pPr marL="0" indent="0" algn="r">
              <a:buFontTx/>
              <a:buNone/>
              <a:defRPr sz="2400">
                <a:solidFill>
                  <a:schemeClr val="bg1"/>
                </a:solidFill>
              </a:defRPr>
            </a:lvl1pPr>
          </a:lstStyle>
          <a:p>
            <a:pPr lvl="0"/>
            <a:r>
              <a:rPr lang="en-US" noProof="0" smtClean="0"/>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7548437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77000" y="1600200"/>
            <a:ext cx="1828800" cy="48768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990600" y="1600200"/>
            <a:ext cx="5334000" cy="48768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421215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92211017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20048026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990600" y="2514600"/>
            <a:ext cx="3581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724400" y="2514600"/>
            <a:ext cx="3581400" cy="3962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4284046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96202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24926051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220223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6112964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837348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90600" y="1600200"/>
            <a:ext cx="73152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990600" y="2514600"/>
            <a:ext cx="7315200" cy="3962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hyperlink" Target="http://www.google.com/url?q=http://es-semnan.ir/&amp;sa=D&amp;sntz=1&amp;usg=AFQjCNGoIiLxFxKjzQkQXjQLNqByF7104A"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2.xml"/><Relationship Id="rId5" Type="http://schemas.openxmlformats.org/officeDocument/2006/relationships/image" Target="../media/image18.jpg"/><Relationship Id="rId4" Type="http://schemas.openxmlformats.org/officeDocument/2006/relationships/image" Target="../media/image17.jpg"/></Relationships>
</file>

<file path=ppt/slides/_rels/slide14.xml.rels><?xml version="1.0" encoding="UTF-8" standalone="yes"?>
<Relationships xmlns="http://schemas.openxmlformats.org/package/2006/relationships"><Relationship Id="rId2" Type="http://schemas.openxmlformats.org/officeDocument/2006/relationships/hyperlink" Target="http://www.google.com/url?q=http://es-semnan.ir/&amp;sa=D&amp;sntz=1&amp;usg=AFQjCNGoIiLxFxKjzQkQXjQLNqByF7104A"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hyperlink" Target="http://www.google.com/url?q=http://es-semnan.ir/&amp;sa=D&amp;sntz=1&amp;usg=AFQjCNGoIiLxFxKjzQkQXjQLNqByF7104A" TargetMode="Externa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51.png"/>
          <p:cNvPicPr>
            <a:picLocks noChangeAspect="1"/>
          </p:cNvPicPr>
          <p:nvPr/>
        </p:nvPicPr>
        <p:blipFill>
          <a:blip r:embed="rId3" cstate="print">
            <a:clrChange>
              <a:clrFrom>
                <a:srgbClr val="FFFFFF"/>
              </a:clrFrom>
              <a:clrTo>
                <a:srgbClr val="FFFFFF">
                  <a:alpha val="0"/>
                </a:srgbClr>
              </a:clrTo>
            </a:clrChange>
          </a:blip>
          <a:srcRect l="58662" t="32500" b="20000"/>
          <a:stretch>
            <a:fillRect/>
          </a:stretch>
        </p:blipFill>
        <p:spPr>
          <a:xfrm>
            <a:off x="3352800" y="214952"/>
            <a:ext cx="5791200" cy="1537648"/>
          </a:xfrm>
          <a:prstGeom prst="rect">
            <a:avLst/>
          </a:prstGeom>
        </p:spPr>
      </p:pic>
      <p:pic>
        <p:nvPicPr>
          <p:cNvPr id="8" name="Picture 7" descr="BeBackTransp.png"/>
          <p:cNvPicPr>
            <a:picLocks noChangeAspect="1"/>
          </p:cNvPicPr>
          <p:nvPr/>
        </p:nvPicPr>
        <p:blipFill>
          <a:blip r:embed="rId4" cstate="print">
            <a:duotone>
              <a:prstClr val="black"/>
              <a:schemeClr val="accent2">
                <a:tint val="45000"/>
                <a:satMod val="400000"/>
              </a:schemeClr>
            </a:duotone>
          </a:blip>
          <a:srcRect t="10356" b="60356"/>
          <a:stretch>
            <a:fillRect/>
          </a:stretch>
        </p:blipFill>
        <p:spPr>
          <a:xfrm>
            <a:off x="3890156" y="5486400"/>
            <a:ext cx="6396844" cy="1376536"/>
          </a:xfrm>
          <a:prstGeom prst="rect">
            <a:avLst/>
          </a:prstGeom>
        </p:spPr>
      </p:pic>
    </p:spTree>
    <p:extLst>
      <p:ext uri="{BB962C8B-B14F-4D97-AF65-F5344CB8AC3E}">
        <p14:creationId xmlns:p14="http://schemas.microsoft.com/office/powerpoint/2010/main" val="4044891894"/>
      </p:ext>
    </p:extLst>
  </p:cSld>
  <p:clrMapOvr>
    <a:masterClrMapping/>
  </p:clrMapOvr>
  <p:transition>
    <p:zoom/>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892696"/>
            <a:ext cx="5715000" cy="936104"/>
          </a:xfrm>
        </p:spPr>
        <p:txBody>
          <a:bodyPr/>
          <a:lstStyle/>
          <a:p>
            <a:pPr algn="ctr" rtl="1"/>
            <a:r>
              <a:rPr lang="fa-IR" sz="3200" b="1" dirty="0">
                <a:solidFill>
                  <a:srgbClr val="FFFF00"/>
                </a:solidFill>
                <a:cs typeface="B Titr" pitchFamily="2" charset="-78"/>
              </a:rPr>
              <a:t>شرح برنامه های اجرا شده کمیته باور</a:t>
            </a:r>
            <a:r>
              <a:rPr lang="fa-IR" sz="3200" dirty="0">
                <a:solidFill>
                  <a:srgbClr val="FFFF00"/>
                </a:solidFill>
                <a:cs typeface="B Titr" pitchFamily="2" charset="-78"/>
              </a:rPr>
              <a:t/>
            </a:r>
            <a:br>
              <a:rPr lang="fa-IR" sz="3200" dirty="0">
                <a:solidFill>
                  <a:srgbClr val="FFFF00"/>
                </a:solidFill>
                <a:cs typeface="B Titr" pitchFamily="2" charset="-78"/>
              </a:rPr>
            </a:br>
            <a:r>
              <a:rPr lang="en-US" sz="3200" dirty="0" smtClean="0">
                <a:solidFill>
                  <a:srgbClr val="FFFF00"/>
                </a:solidFill>
                <a:cs typeface="B Titr" pitchFamily="2" charset="-78"/>
              </a:rPr>
              <a:t/>
            </a:r>
            <a:br>
              <a:rPr lang="en-US" sz="3200" dirty="0" smtClean="0">
                <a:solidFill>
                  <a:srgbClr val="FFFF00"/>
                </a:solidFill>
                <a:cs typeface="B Titr" pitchFamily="2" charset="-78"/>
              </a:rPr>
            </a:br>
            <a:r>
              <a:rPr lang="fa-IR" sz="3200" b="1" dirty="0">
                <a:solidFill>
                  <a:srgbClr val="FFFF00"/>
                </a:solidFill>
                <a:cs typeface="B Titr" pitchFamily="2" charset="-78"/>
              </a:rPr>
              <a:t/>
            </a:r>
            <a:br>
              <a:rPr lang="fa-IR" sz="3200" b="1" dirty="0">
                <a:solidFill>
                  <a:srgbClr val="FFFF00"/>
                </a:solidFill>
                <a:cs typeface="B Titr" pitchFamily="2" charset="-78"/>
              </a:rPr>
            </a:br>
            <a:endParaRPr lang="en-US" sz="3200" dirty="0">
              <a:solidFill>
                <a:srgbClr val="FFFF00"/>
              </a:solidFill>
              <a:cs typeface="B Titr" pitchFamily="2" charset="-78"/>
            </a:endParaRPr>
          </a:p>
        </p:txBody>
      </p:sp>
      <p:sp>
        <p:nvSpPr>
          <p:cNvPr id="4" name="Title 1"/>
          <p:cNvSpPr txBox="1">
            <a:spLocks/>
          </p:cNvSpPr>
          <p:nvPr/>
        </p:nvSpPr>
        <p:spPr bwMode="auto">
          <a:xfrm>
            <a:off x="611560" y="1560984"/>
            <a:ext cx="8064896" cy="1944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4400">
                <a:solidFill>
                  <a:schemeClr val="tx1"/>
                </a:solidFill>
                <a:latin typeface="+mj-lt"/>
                <a:ea typeface="+mj-ea"/>
                <a:cs typeface="+mj-cs"/>
              </a:defRPr>
            </a:lvl1pPr>
            <a:lvl2pPr algn="l" rtl="0" eaLnBrk="1" fontAlgn="base" hangingPunct="1">
              <a:spcBef>
                <a:spcPct val="0"/>
              </a:spcBef>
              <a:spcAft>
                <a:spcPct val="0"/>
              </a:spcAft>
              <a:defRPr sz="4400">
                <a:solidFill>
                  <a:schemeClr val="tx1"/>
                </a:solidFill>
                <a:latin typeface="Microsoft Sans Serif" pitchFamily="34" charset="0"/>
              </a:defRPr>
            </a:lvl2pPr>
            <a:lvl3pPr algn="l" rtl="0" eaLnBrk="1" fontAlgn="base" hangingPunct="1">
              <a:spcBef>
                <a:spcPct val="0"/>
              </a:spcBef>
              <a:spcAft>
                <a:spcPct val="0"/>
              </a:spcAft>
              <a:defRPr sz="4400">
                <a:solidFill>
                  <a:schemeClr val="tx1"/>
                </a:solidFill>
                <a:latin typeface="Microsoft Sans Serif" pitchFamily="34" charset="0"/>
              </a:defRPr>
            </a:lvl3pPr>
            <a:lvl4pPr algn="l" rtl="0" eaLnBrk="1" fontAlgn="base" hangingPunct="1">
              <a:spcBef>
                <a:spcPct val="0"/>
              </a:spcBef>
              <a:spcAft>
                <a:spcPct val="0"/>
              </a:spcAft>
              <a:defRPr sz="4400">
                <a:solidFill>
                  <a:schemeClr val="tx1"/>
                </a:solidFill>
                <a:latin typeface="Microsoft Sans Serif" pitchFamily="34" charset="0"/>
              </a:defRPr>
            </a:lvl4pPr>
            <a:lvl5pPr algn="l" rtl="0" eaLnBrk="1" fontAlgn="base" hangingPunct="1">
              <a:spcBef>
                <a:spcPct val="0"/>
              </a:spcBef>
              <a:spcAft>
                <a:spcPct val="0"/>
              </a:spcAft>
              <a:defRPr sz="4400">
                <a:solidFill>
                  <a:schemeClr val="tx1"/>
                </a:solidFill>
                <a:latin typeface="Microsoft Sans Serif" pitchFamily="34" charset="0"/>
              </a:defRPr>
            </a:lvl5pPr>
            <a:lvl6pPr marL="457200" algn="l" rtl="0" eaLnBrk="1" fontAlgn="base" hangingPunct="1">
              <a:spcBef>
                <a:spcPct val="0"/>
              </a:spcBef>
              <a:spcAft>
                <a:spcPct val="0"/>
              </a:spcAft>
              <a:defRPr sz="4400">
                <a:solidFill>
                  <a:schemeClr val="tx1"/>
                </a:solidFill>
                <a:latin typeface="Microsoft Sans Serif" pitchFamily="34" charset="0"/>
              </a:defRPr>
            </a:lvl6pPr>
            <a:lvl7pPr marL="914400" algn="l" rtl="0" eaLnBrk="1" fontAlgn="base" hangingPunct="1">
              <a:spcBef>
                <a:spcPct val="0"/>
              </a:spcBef>
              <a:spcAft>
                <a:spcPct val="0"/>
              </a:spcAft>
              <a:defRPr sz="4400">
                <a:solidFill>
                  <a:schemeClr val="tx1"/>
                </a:solidFill>
                <a:latin typeface="Microsoft Sans Serif" pitchFamily="34" charset="0"/>
              </a:defRPr>
            </a:lvl7pPr>
            <a:lvl8pPr marL="1371600" algn="l" rtl="0" eaLnBrk="1" fontAlgn="base" hangingPunct="1">
              <a:spcBef>
                <a:spcPct val="0"/>
              </a:spcBef>
              <a:spcAft>
                <a:spcPct val="0"/>
              </a:spcAft>
              <a:defRPr sz="4400">
                <a:solidFill>
                  <a:schemeClr val="tx1"/>
                </a:solidFill>
                <a:latin typeface="Microsoft Sans Serif" pitchFamily="34" charset="0"/>
              </a:defRPr>
            </a:lvl8pPr>
            <a:lvl9pPr marL="1828800" algn="l" rtl="0" eaLnBrk="1" fontAlgn="base" hangingPunct="1">
              <a:spcBef>
                <a:spcPct val="0"/>
              </a:spcBef>
              <a:spcAft>
                <a:spcPct val="0"/>
              </a:spcAft>
              <a:defRPr sz="4400">
                <a:solidFill>
                  <a:schemeClr val="tx1"/>
                </a:solidFill>
                <a:latin typeface="Microsoft Sans Serif" pitchFamily="34" charset="0"/>
              </a:defRPr>
            </a:lvl9pPr>
          </a:lstStyle>
          <a:p>
            <a:pPr algn="ctr" rtl="1"/>
            <a:r>
              <a:rPr lang="fa-IR" sz="1800" dirty="0" smtClean="0">
                <a:cs typeface="B Titr" pitchFamily="2" charset="-78"/>
              </a:rPr>
              <a:t/>
            </a:r>
            <a:br>
              <a:rPr lang="fa-IR" sz="1800" dirty="0" smtClean="0">
                <a:cs typeface="B Titr" pitchFamily="2" charset="-78"/>
              </a:rPr>
            </a:br>
            <a:r>
              <a:rPr lang="en-US" sz="1800" dirty="0" smtClean="0">
                <a:cs typeface="B Titr" pitchFamily="2" charset="-78"/>
              </a:rPr>
              <a:t/>
            </a:r>
            <a:br>
              <a:rPr lang="en-US" sz="1800" dirty="0" smtClean="0">
                <a:cs typeface="B Titr" pitchFamily="2" charset="-78"/>
              </a:rPr>
            </a:br>
            <a:r>
              <a:rPr lang="fa-IR" sz="6600" b="1" dirty="0" smtClean="0">
                <a:solidFill>
                  <a:srgbClr val="FF0000"/>
                </a:solidFill>
                <a:cs typeface="B Titr" pitchFamily="2" charset="-78"/>
              </a:rPr>
              <a:t>امروز سیب خوردی ؟</a:t>
            </a:r>
            <a:r>
              <a:rPr lang="fa-IR" sz="6600" dirty="0" smtClean="0">
                <a:solidFill>
                  <a:srgbClr val="FF0000"/>
                </a:solidFill>
                <a:cs typeface="B Titr" pitchFamily="2" charset="-78"/>
              </a:rPr>
              <a:t/>
            </a:r>
            <a:br>
              <a:rPr lang="fa-IR" sz="6600" dirty="0" smtClean="0">
                <a:solidFill>
                  <a:srgbClr val="FF0000"/>
                </a:solidFill>
                <a:cs typeface="B Titr" pitchFamily="2" charset="-78"/>
              </a:rPr>
            </a:br>
            <a:r>
              <a:rPr lang="fa-IR" sz="1800" dirty="0" smtClean="0">
                <a:cs typeface="B Titr" pitchFamily="2" charset="-78"/>
              </a:rPr>
              <a:t/>
            </a:r>
            <a:br>
              <a:rPr lang="fa-IR" sz="1800" dirty="0" smtClean="0">
                <a:cs typeface="B Titr" pitchFamily="2" charset="-78"/>
              </a:rPr>
            </a:br>
            <a:r>
              <a:rPr lang="fa-IR" sz="2800" b="1" dirty="0" smtClean="0">
                <a:solidFill>
                  <a:srgbClr val="00B050"/>
                </a:solidFill>
                <a:cs typeface="B Titr" pitchFamily="2" charset="-78"/>
              </a:rPr>
              <a:t>برنامه امروز سیب خوردی با هدف آموزش و اطلاع رسانی به عموم مردم در ارتباط با نقش موثر مصرف روزانه یک عدد سیب در پیشگیری از سرطان در سطح شهرستان سمنان برگزار شد .</a:t>
            </a:r>
            <a:r>
              <a:rPr lang="fa-IR" sz="2800" dirty="0" smtClean="0">
                <a:solidFill>
                  <a:srgbClr val="00B050"/>
                </a:solidFill>
                <a:cs typeface="B Titr" pitchFamily="2" charset="-78"/>
              </a:rPr>
              <a:t/>
            </a:r>
            <a:br>
              <a:rPr lang="fa-IR" sz="2800" dirty="0" smtClean="0">
                <a:solidFill>
                  <a:srgbClr val="00B050"/>
                </a:solidFill>
                <a:cs typeface="B Titr" pitchFamily="2" charset="-78"/>
              </a:rPr>
            </a:br>
            <a:r>
              <a:rPr lang="fa-IR" sz="2800" b="1" dirty="0" smtClean="0">
                <a:solidFill>
                  <a:srgbClr val="00B050"/>
                </a:solidFill>
                <a:cs typeface="B Titr" pitchFamily="2" charset="-78"/>
              </a:rPr>
              <a:t/>
            </a:r>
            <a:br>
              <a:rPr lang="fa-IR" sz="2800" b="1" dirty="0" smtClean="0">
                <a:solidFill>
                  <a:srgbClr val="00B050"/>
                </a:solidFill>
                <a:cs typeface="B Titr" pitchFamily="2" charset="-78"/>
              </a:rPr>
            </a:br>
            <a:endParaRPr lang="en-US" sz="2800" dirty="0">
              <a:solidFill>
                <a:srgbClr val="00B050"/>
              </a:solidFill>
              <a:cs typeface="B Titr" pitchFamily="2" charset="-78"/>
            </a:endParaRPr>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68859" y="3859099"/>
            <a:ext cx="4136067" cy="2756301"/>
          </a:xfrm>
          <a:prstGeom prst="rect">
            <a:avLst/>
          </a:prstGeom>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38553" y="3789040"/>
            <a:ext cx="4173023" cy="2780928"/>
          </a:xfrm>
          <a:prstGeom prst="rect">
            <a:avLst/>
          </a:prstGeom>
        </p:spPr>
      </p:pic>
    </p:spTree>
    <p:extLst>
      <p:ext uri="{BB962C8B-B14F-4D97-AF65-F5344CB8AC3E}">
        <p14:creationId xmlns:p14="http://schemas.microsoft.com/office/powerpoint/2010/main" val="73819578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116464"/>
            <a:ext cx="4176576" cy="6264864"/>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16464"/>
            <a:ext cx="4248472" cy="6375198"/>
          </a:xfrm>
          <a:prstGeom prst="rect">
            <a:avLst/>
          </a:prstGeom>
        </p:spPr>
      </p:pic>
    </p:spTree>
    <p:extLst>
      <p:ext uri="{BB962C8B-B14F-4D97-AF65-F5344CB8AC3E}">
        <p14:creationId xmlns:p14="http://schemas.microsoft.com/office/powerpoint/2010/main" val="3099747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520" y="2636912"/>
            <a:ext cx="8424936" cy="715963"/>
          </a:xfrm>
        </p:spPr>
        <p:txBody>
          <a:bodyPr/>
          <a:lstStyle/>
          <a:p>
            <a:pPr algn="ctr" rtl="1"/>
            <a:r>
              <a:rPr lang="fa-IR" sz="1800" dirty="0">
                <a:cs typeface="B Titr" pitchFamily="2" charset="-78"/>
              </a:rPr>
              <a:t/>
            </a:r>
            <a:br>
              <a:rPr lang="fa-IR" sz="1800" dirty="0">
                <a:cs typeface="B Titr" pitchFamily="2" charset="-78"/>
              </a:rPr>
            </a:br>
            <a:r>
              <a:rPr lang="fa-IR" sz="6600" b="1" kern="1200" baseline="-25000" dirty="0">
                <a:solidFill>
                  <a:srgbClr val="FF0000"/>
                </a:solidFill>
                <a:cs typeface="B Titr" pitchFamily="2" charset="-78"/>
              </a:rPr>
              <a:t>دیوار همدلی</a:t>
            </a:r>
            <a:r>
              <a:rPr lang="fa-IR" sz="1800" dirty="0">
                <a:cs typeface="B Titr" pitchFamily="2" charset="-78"/>
              </a:rPr>
              <a:t/>
            </a:r>
            <a:br>
              <a:rPr lang="fa-IR" sz="1800" dirty="0">
                <a:cs typeface="B Titr" pitchFamily="2" charset="-78"/>
              </a:rPr>
            </a:br>
            <a:r>
              <a:rPr lang="fa-IR" b="1" kern="1200" baseline="-25000" dirty="0" smtClean="0">
                <a:solidFill>
                  <a:srgbClr val="FF0000"/>
                </a:solidFill>
                <a:cs typeface="B Titr" pitchFamily="2" charset="-78"/>
              </a:rPr>
              <a:t>دست </a:t>
            </a:r>
            <a:r>
              <a:rPr lang="fa-IR" b="1" kern="1200" baseline="-25000" dirty="0">
                <a:solidFill>
                  <a:srgbClr val="FF0000"/>
                </a:solidFill>
                <a:cs typeface="B Titr" pitchFamily="2" charset="-78"/>
              </a:rPr>
              <a:t>هر کجا نهی جان است...</a:t>
            </a:r>
            <a:r>
              <a:rPr lang="fa-IR" sz="1100" dirty="0">
                <a:cs typeface="B Titr" pitchFamily="2" charset="-78"/>
              </a:rPr>
              <a:t/>
            </a:r>
            <a:br>
              <a:rPr lang="fa-IR" sz="1100" dirty="0">
                <a:cs typeface="B Titr" pitchFamily="2" charset="-78"/>
              </a:rPr>
            </a:br>
            <a:r>
              <a:rPr lang="fa-IR" sz="2800" b="1" kern="1200" baseline="-25000" dirty="0">
                <a:solidFill>
                  <a:srgbClr val="00B050"/>
                </a:solidFill>
                <a:cs typeface="B Titr" pitchFamily="2" charset="-78"/>
              </a:rPr>
              <a:t>دیوار همدلیمان را با همراهیِ شما و دستانِ همیشه یاریگرتان رنگین کردیم و باور داریم که روزی میرسد که </a:t>
            </a:r>
            <a:r>
              <a:rPr lang="fa-IR" sz="2800" b="1" kern="1200" baseline="-25000" dirty="0">
                <a:solidFill>
                  <a:srgbClr val="00B050"/>
                </a:solidFill>
                <a:cs typeface="B Titr" pitchFamily="2" charset="-78"/>
                <a:hlinkClick r:id="rId2"/>
              </a:rPr>
              <a:t>سرطان </a:t>
            </a:r>
            <a:r>
              <a:rPr lang="fa-IR" sz="2800" b="1" kern="1200" baseline="-25000" dirty="0">
                <a:solidFill>
                  <a:srgbClr val="00B050"/>
                </a:solidFill>
                <a:cs typeface="B Titr" pitchFamily="2" charset="-78"/>
              </a:rPr>
              <a:t>واژه ای نا آشنا خواهد بود.</a:t>
            </a:r>
            <a:br>
              <a:rPr lang="fa-IR" sz="2800" b="1" kern="1200" baseline="-25000" dirty="0">
                <a:solidFill>
                  <a:srgbClr val="00B050"/>
                </a:solidFill>
                <a:cs typeface="B Titr" pitchFamily="2" charset="-78"/>
              </a:rPr>
            </a:br>
            <a:r>
              <a:rPr lang="fa-IR" sz="2800" b="1" kern="1200" baseline="-25000" dirty="0">
                <a:solidFill>
                  <a:srgbClr val="00B050"/>
                </a:solidFill>
                <a:cs typeface="B Titr" pitchFamily="2" charset="-78"/>
              </a:rPr>
              <a:t>دیوار همدلی در پارک آبشار و پارک گلستان سمنان با حضور پر رنگ مردم سمنان همراه بود ، در این برنامه </a:t>
            </a:r>
            <a:r>
              <a:rPr lang="fa-IR" sz="2800" b="1" kern="1200" baseline="-25000" dirty="0">
                <a:solidFill>
                  <a:srgbClr val="00B050"/>
                </a:solidFill>
                <a:cs typeface="B Titr" pitchFamily="2" charset="-78"/>
                <a:hlinkClick r:id="rId2"/>
              </a:rPr>
              <a:t>انجمن امداد بیماران سرطانی  کومش سمنان </a:t>
            </a:r>
            <a:r>
              <a:rPr lang="fa-IR" sz="2800" b="1" kern="1200" baseline="-25000" dirty="0">
                <a:solidFill>
                  <a:srgbClr val="00B050"/>
                </a:solidFill>
                <a:cs typeface="B Titr" pitchFamily="2" charset="-78"/>
              </a:rPr>
              <a:t>به اطلاع رسانی درباره سرطان و حمایت معنوی از بیماران مبتلا به سرطان نموده است.</a:t>
            </a:r>
            <a:br>
              <a:rPr lang="fa-IR" sz="2800" b="1" kern="1200" baseline="-25000" dirty="0">
                <a:solidFill>
                  <a:srgbClr val="00B050"/>
                </a:solidFill>
                <a:cs typeface="B Titr" pitchFamily="2" charset="-78"/>
              </a:rPr>
            </a:br>
            <a:r>
              <a:rPr lang="fa-IR" sz="2800" b="1" kern="1200" baseline="-25000" dirty="0">
                <a:solidFill>
                  <a:srgbClr val="00B050"/>
                </a:solidFill>
                <a:cs typeface="B Titr" pitchFamily="2" charset="-78"/>
              </a:rPr>
              <a:t>از همه ی شما عزیزانی که ما را یاری کردید سپاسگزاریم. باشد که حضور سبزتان تا همیشه با ما باشد.</a:t>
            </a:r>
            <a:r>
              <a:rPr lang="fa-IR" sz="1800" dirty="0">
                <a:cs typeface="B Titr" pitchFamily="2" charset="-78"/>
              </a:rPr>
              <a:t/>
            </a:r>
            <a:br>
              <a:rPr lang="fa-IR" sz="1800" dirty="0">
                <a:cs typeface="B Titr" pitchFamily="2" charset="-78"/>
              </a:rPr>
            </a:br>
            <a:r>
              <a:rPr lang="fa-IR" sz="1800" b="1" dirty="0">
                <a:cs typeface="B Titr" pitchFamily="2" charset="-78"/>
              </a:rPr>
              <a:t/>
            </a:r>
            <a:br>
              <a:rPr lang="fa-IR" sz="1800" b="1" dirty="0">
                <a:cs typeface="B Titr" pitchFamily="2" charset="-78"/>
              </a:rPr>
            </a:br>
            <a:endParaRPr lang="en-US" sz="1800" dirty="0">
              <a:cs typeface="B Titr" pitchFamily="2" charset="-78"/>
            </a:endParaRPr>
          </a:p>
        </p:txBody>
      </p:sp>
    </p:spTree>
    <p:extLst>
      <p:ext uri="{BB962C8B-B14F-4D97-AF65-F5344CB8AC3E}">
        <p14:creationId xmlns:p14="http://schemas.microsoft.com/office/powerpoint/2010/main" val="69832537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49862" y="3573016"/>
            <a:ext cx="4176794" cy="2785921"/>
          </a:xfrm>
          <a:prstGeom prst="rect">
            <a:avLst/>
          </a:prstGeom>
          <a:ln>
            <a:noFill/>
          </a:ln>
          <a:effectLst>
            <a:softEdge rad="112500"/>
          </a:effec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17416" y="3542136"/>
            <a:ext cx="4205976" cy="2805386"/>
          </a:xfrm>
          <a:prstGeom prst="rect">
            <a:avLst/>
          </a:prstGeom>
          <a:ln>
            <a:noFill/>
          </a:ln>
          <a:effectLst>
            <a:softEdge rad="112500"/>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0680" y="528848"/>
            <a:ext cx="4205976" cy="2805386"/>
          </a:xfrm>
          <a:prstGeom prst="rect">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517416" y="548680"/>
            <a:ext cx="4205976" cy="2805386"/>
          </a:xfrm>
          <a:prstGeom prst="rect">
            <a:avLst/>
          </a:prstGeom>
          <a:ln>
            <a:noFill/>
          </a:ln>
          <a:effectLst>
            <a:softEdge rad="112500"/>
          </a:effectLst>
        </p:spPr>
      </p:pic>
    </p:spTree>
    <p:extLst>
      <p:ext uri="{BB962C8B-B14F-4D97-AF65-F5344CB8AC3E}">
        <p14:creationId xmlns:p14="http://schemas.microsoft.com/office/powerpoint/2010/main" val="68358148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6544" y="2492896"/>
            <a:ext cx="8784976" cy="715963"/>
          </a:xfrm>
        </p:spPr>
        <p:txBody>
          <a:bodyPr/>
          <a:lstStyle/>
          <a:p>
            <a:pPr algn="ctr" rtl="1"/>
            <a:r>
              <a:rPr lang="fa-IR" sz="1100" b="1" dirty="0" smtClean="0">
                <a:cs typeface="B Titr" pitchFamily="2" charset="-78"/>
              </a:rPr>
              <a:t>.</a:t>
            </a:r>
            <a:r>
              <a:rPr lang="fa-IR" sz="1100" dirty="0">
                <a:cs typeface="B Titr" pitchFamily="2" charset="-78"/>
              </a:rPr>
              <a:t/>
            </a:r>
            <a:br>
              <a:rPr lang="fa-IR" sz="1100" dirty="0">
                <a:cs typeface="B Titr" pitchFamily="2" charset="-78"/>
              </a:rPr>
            </a:br>
            <a:r>
              <a:rPr lang="fa-IR" sz="1100" b="1" dirty="0">
                <a:cs typeface="B Titr" pitchFamily="2" charset="-78"/>
              </a:rPr>
              <a:t/>
            </a:r>
            <a:br>
              <a:rPr lang="fa-IR" sz="1100" b="1" dirty="0">
                <a:cs typeface="B Titr" pitchFamily="2" charset="-78"/>
              </a:rPr>
            </a:br>
            <a:r>
              <a:rPr lang="fa-IR" sz="1100" dirty="0">
                <a:cs typeface="B Titr" pitchFamily="2" charset="-78"/>
              </a:rPr>
              <a:t/>
            </a:r>
            <a:br>
              <a:rPr lang="fa-IR" sz="1100" dirty="0">
                <a:cs typeface="B Titr" pitchFamily="2" charset="-78"/>
              </a:rPr>
            </a:br>
            <a:r>
              <a:rPr lang="fa-IR" sz="6600" b="1" kern="1200" baseline="-25000" dirty="0" smtClean="0">
                <a:solidFill>
                  <a:srgbClr val="FF0000"/>
                </a:solidFill>
                <a:cs typeface="B Titr" pitchFamily="2" charset="-78"/>
              </a:rPr>
              <a:t>رالی </a:t>
            </a:r>
            <a:r>
              <a:rPr lang="fa-IR" sz="6600" b="1" kern="1200" baseline="-25000" dirty="0">
                <a:solidFill>
                  <a:srgbClr val="FF0000"/>
                </a:solidFill>
                <a:cs typeface="B Titr" pitchFamily="2" charset="-78"/>
              </a:rPr>
              <a:t>خانوادگی سمنان و توزیع قلک</a:t>
            </a:r>
            <a:r>
              <a:rPr lang="fa-IR" sz="1100" dirty="0">
                <a:cs typeface="B Titr" pitchFamily="2" charset="-78"/>
              </a:rPr>
              <a:t/>
            </a:r>
            <a:br>
              <a:rPr lang="fa-IR" sz="1100" dirty="0">
                <a:cs typeface="B Titr" pitchFamily="2" charset="-78"/>
              </a:rPr>
            </a:br>
            <a:r>
              <a:rPr lang="fa-IR" sz="2800" b="1" kern="1200" baseline="-25000" dirty="0">
                <a:solidFill>
                  <a:srgbClr val="00B050"/>
                </a:solidFill>
                <a:cs typeface="B Titr" pitchFamily="2" charset="-78"/>
                <a:hlinkClick r:id="rId2"/>
              </a:rPr>
              <a:t>موسسه خیریه حمایت از بیماران سرطانی کومش سمنان</a:t>
            </a:r>
            <a:r>
              <a:rPr lang="fa-IR" sz="2800" b="1" kern="1200" baseline="-25000" dirty="0">
                <a:solidFill>
                  <a:srgbClr val="00B050"/>
                </a:solidFill>
                <a:cs typeface="B Titr" pitchFamily="2" charset="-78"/>
              </a:rPr>
              <a:t> در جهت امید و نشاط جامعه و با پیام زندگی سالم در روز جمعه 4 دی ماه 94 در ایستگاه رالی خانوادگی برج ققنوس میدان امام علی سمنان حضور داشت.</a:t>
            </a:r>
            <a:br>
              <a:rPr lang="fa-IR" sz="2800" b="1" kern="1200" baseline="-25000" dirty="0">
                <a:solidFill>
                  <a:srgbClr val="00B050"/>
                </a:solidFill>
                <a:cs typeface="B Titr" pitchFamily="2" charset="-78"/>
              </a:rPr>
            </a:br>
            <a:r>
              <a:rPr lang="fa-IR" sz="2800" b="1" kern="1200" baseline="-25000" dirty="0">
                <a:solidFill>
                  <a:srgbClr val="00B050"/>
                </a:solidFill>
                <a:cs typeface="B Titr" pitchFamily="2" charset="-78"/>
              </a:rPr>
              <a:t>در این مراسم انجمن امداد با توزیع </a:t>
            </a:r>
            <a:r>
              <a:rPr lang="fa-IR" sz="2800" b="1" kern="1200" baseline="-25000" dirty="0">
                <a:solidFill>
                  <a:srgbClr val="00B050"/>
                </a:solidFill>
                <a:cs typeface="B Titr" pitchFamily="2" charset="-78"/>
                <a:hlinkClick r:id="rId2"/>
              </a:rPr>
              <a:t>قلک </a:t>
            </a:r>
            <a:r>
              <a:rPr lang="fa-IR" sz="2800" b="1" kern="1200" baseline="-25000" dirty="0">
                <a:solidFill>
                  <a:srgbClr val="00B050"/>
                </a:solidFill>
                <a:cs typeface="B Titr" pitchFamily="2" charset="-78"/>
              </a:rPr>
              <a:t>های جدید خود و حمایت از ورزش و سلامتی و نشاط در زندگی، در این مراسم حضور داشت و با ظرف های آش نیز از حاضرین پذیرایی کرد.</a:t>
            </a:r>
            <a:r>
              <a:rPr lang="fa-IR" sz="1100" dirty="0">
                <a:cs typeface="B Titr" pitchFamily="2" charset="-78"/>
              </a:rPr>
              <a:t/>
            </a:r>
            <a:br>
              <a:rPr lang="fa-IR" sz="1100" dirty="0">
                <a:cs typeface="B Titr" pitchFamily="2" charset="-78"/>
              </a:rPr>
            </a:br>
            <a:r>
              <a:rPr lang="fa-IR" sz="1100" b="1" dirty="0">
                <a:cs typeface="B Titr" pitchFamily="2" charset="-78"/>
              </a:rPr>
              <a:t/>
            </a:r>
            <a:br>
              <a:rPr lang="fa-IR" sz="1100" b="1" dirty="0">
                <a:cs typeface="B Titr" pitchFamily="2" charset="-78"/>
              </a:rPr>
            </a:br>
            <a:endParaRPr lang="en-US" sz="1100" dirty="0">
              <a:cs typeface="B Titr" pitchFamily="2" charset="-78"/>
            </a:endParaRPr>
          </a:p>
        </p:txBody>
      </p:sp>
    </p:spTree>
    <p:extLst>
      <p:ext uri="{BB962C8B-B14F-4D97-AF65-F5344CB8AC3E}">
        <p14:creationId xmlns:p14="http://schemas.microsoft.com/office/powerpoint/2010/main" val="2693714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536" y="3140968"/>
            <a:ext cx="8640960" cy="715963"/>
          </a:xfrm>
        </p:spPr>
        <p:txBody>
          <a:bodyPr/>
          <a:lstStyle/>
          <a:p>
            <a:pPr algn="ctr" rtl="1"/>
            <a:r>
              <a:rPr lang="fa-IR" sz="1100" dirty="0">
                <a:cs typeface="B Titr" pitchFamily="2" charset="-78"/>
              </a:rPr>
              <a:t/>
            </a:r>
            <a:br>
              <a:rPr lang="fa-IR" sz="1100" dirty="0">
                <a:cs typeface="B Titr" pitchFamily="2" charset="-78"/>
              </a:rPr>
            </a:br>
            <a:r>
              <a:rPr lang="fa-IR" sz="6600" b="1" kern="1200" baseline="-25000" dirty="0" smtClean="0">
                <a:solidFill>
                  <a:srgbClr val="FF0000"/>
                </a:solidFill>
                <a:cs typeface="B Titr" pitchFamily="2" charset="-78"/>
              </a:rPr>
              <a:t>همایش </a:t>
            </a:r>
            <a:r>
              <a:rPr lang="fa-IR" sz="6600" b="1" kern="1200" baseline="-25000" dirty="0">
                <a:solidFill>
                  <a:srgbClr val="FF0000"/>
                </a:solidFill>
                <a:cs typeface="B Titr" pitchFamily="2" charset="-78"/>
              </a:rPr>
              <a:t>تجلیل از اعضای داوطلب </a:t>
            </a:r>
            <a:r>
              <a:rPr lang="fa-IR" sz="1100" dirty="0">
                <a:cs typeface="B Titr" pitchFamily="2" charset="-78"/>
              </a:rPr>
              <a:t/>
            </a:r>
            <a:br>
              <a:rPr lang="fa-IR" sz="1100" dirty="0">
                <a:cs typeface="B Titr" pitchFamily="2" charset="-78"/>
              </a:rPr>
            </a:br>
            <a:r>
              <a:rPr lang="fa-IR" sz="1100" b="1" dirty="0">
                <a:cs typeface="B Titr" pitchFamily="2" charset="-78"/>
              </a:rPr>
              <a:t/>
            </a:r>
            <a:br>
              <a:rPr lang="fa-IR" sz="1100" b="1" dirty="0">
                <a:cs typeface="B Titr" pitchFamily="2" charset="-78"/>
              </a:rPr>
            </a:br>
            <a:r>
              <a:rPr lang="fa-IR" sz="1100" dirty="0">
                <a:cs typeface="B Titr" pitchFamily="2" charset="-78"/>
              </a:rPr>
              <a:t/>
            </a:r>
            <a:br>
              <a:rPr lang="fa-IR" sz="1100" dirty="0">
                <a:cs typeface="B Titr" pitchFamily="2" charset="-78"/>
              </a:rPr>
            </a:br>
            <a:r>
              <a:rPr lang="fa-IR" sz="2800" b="1" kern="1200" baseline="-25000" dirty="0">
                <a:solidFill>
                  <a:srgbClr val="00B050"/>
                </a:solidFill>
                <a:cs typeface="B Titr" pitchFamily="2" charset="-78"/>
              </a:rPr>
              <a:t>به مناسبت روز جهانی داوطلب، موسسه خیریه حمایت از بیماران سرطانی کومش سمنان با برگزاری همایشی از اعضای داوطلب خود تقدیر و تشکر نمود.</a:t>
            </a:r>
            <a:br>
              <a:rPr lang="fa-IR" sz="2800" b="1" kern="1200" baseline="-25000" dirty="0">
                <a:solidFill>
                  <a:srgbClr val="00B050"/>
                </a:solidFill>
                <a:cs typeface="B Titr" pitchFamily="2" charset="-78"/>
              </a:rPr>
            </a:br>
            <a:r>
              <a:rPr lang="fa-IR" sz="2800" b="1" kern="1200" baseline="-25000" dirty="0">
                <a:solidFill>
                  <a:srgbClr val="00B050"/>
                </a:solidFill>
                <a:cs typeface="B Titr" pitchFamily="2" charset="-78"/>
              </a:rPr>
              <a:t>همراهانی داریم متعهد، مهربان، دلسوز و پرتلاش..</a:t>
            </a:r>
            <a:br>
              <a:rPr lang="fa-IR" sz="2800" b="1" kern="1200" baseline="-25000" dirty="0">
                <a:solidFill>
                  <a:srgbClr val="00B050"/>
                </a:solidFill>
                <a:cs typeface="B Titr" pitchFamily="2" charset="-78"/>
              </a:rPr>
            </a:br>
            <a:r>
              <a:rPr lang="fa-IR" sz="2800" b="1" kern="1200" baseline="-25000" dirty="0">
                <a:solidFill>
                  <a:srgbClr val="00B050"/>
                </a:solidFill>
                <a:cs typeface="B Titr" pitchFamily="2" charset="-78"/>
              </a:rPr>
              <a:t>بر ما لازم بود که به ایشان یادآوری کنیم که خوبی ها هنوز دیده می شوند.</a:t>
            </a:r>
            <a:br>
              <a:rPr lang="fa-IR" sz="2800" b="1" kern="1200" baseline="-25000" dirty="0">
                <a:solidFill>
                  <a:srgbClr val="00B050"/>
                </a:solidFill>
                <a:cs typeface="B Titr" pitchFamily="2" charset="-78"/>
              </a:rPr>
            </a:br>
            <a:r>
              <a:rPr lang="en-US" sz="2800" b="1" kern="1200" baseline="-25000" dirty="0" smtClean="0">
                <a:solidFill>
                  <a:srgbClr val="00B050"/>
                </a:solidFill>
                <a:cs typeface="B Titr" pitchFamily="2" charset="-78"/>
              </a:rPr>
              <a:t/>
            </a:r>
            <a:br>
              <a:rPr lang="en-US" sz="2800" b="1" kern="1200" baseline="-25000" dirty="0" smtClean="0">
                <a:solidFill>
                  <a:srgbClr val="00B050"/>
                </a:solidFill>
                <a:cs typeface="B Titr" pitchFamily="2" charset="-78"/>
              </a:rPr>
            </a:br>
            <a:r>
              <a:rPr lang="fa-IR" sz="2400" b="1" kern="1200" baseline="-25000" dirty="0" smtClean="0">
                <a:solidFill>
                  <a:srgbClr val="00B050"/>
                </a:solidFill>
                <a:cs typeface="B Titr" pitchFamily="2" charset="-78"/>
              </a:rPr>
              <a:t>این </a:t>
            </a:r>
            <a:r>
              <a:rPr lang="fa-IR" sz="2400" b="1" kern="1200" baseline="-25000" dirty="0">
                <a:solidFill>
                  <a:srgbClr val="00B050"/>
                </a:solidFill>
                <a:cs typeface="B Titr" pitchFamily="2" charset="-78"/>
              </a:rPr>
              <a:t>مراسم با سخنرانی جناب آقای دکتر شریعت  نائب رئیس هیئت مدیره </a:t>
            </a:r>
            <a:r>
              <a:rPr lang="fa-IR" sz="2400" b="1" kern="1200" baseline="-25000" dirty="0">
                <a:solidFill>
                  <a:srgbClr val="00B050"/>
                </a:solidFill>
                <a:cs typeface="B Titr" pitchFamily="2" charset="-78"/>
                <a:hlinkClick r:id="rId2"/>
              </a:rPr>
              <a:t>موسسه خیریه حمایت از بیماران سرطانی کومش سمنان </a:t>
            </a:r>
            <a:r>
              <a:rPr lang="fa-IR" sz="2400" b="1" kern="1200" baseline="-25000" dirty="0">
                <a:solidFill>
                  <a:srgbClr val="00B050"/>
                </a:solidFill>
                <a:cs typeface="B Titr" pitchFamily="2" charset="-78"/>
              </a:rPr>
              <a:t>درمورد لزوم فعالیت های داوطلبانه و راه های موفقیت اعضای داوطلب همراه بود.</a:t>
            </a:r>
            <a:br>
              <a:rPr lang="fa-IR" sz="2400" b="1" kern="1200" baseline="-25000" dirty="0">
                <a:solidFill>
                  <a:srgbClr val="00B050"/>
                </a:solidFill>
                <a:cs typeface="B Titr" pitchFamily="2" charset="-78"/>
              </a:rPr>
            </a:br>
            <a:r>
              <a:rPr lang="fa-IR" sz="2400" b="1" kern="1200" baseline="-25000" dirty="0">
                <a:solidFill>
                  <a:srgbClr val="00B050"/>
                </a:solidFill>
                <a:cs typeface="B Titr" pitchFamily="2" charset="-78"/>
              </a:rPr>
              <a:t>فعالیت های یکسال اخیر </a:t>
            </a:r>
            <a:r>
              <a:rPr lang="fa-IR" sz="2400" b="1" kern="1200" baseline="-25000" dirty="0">
                <a:solidFill>
                  <a:srgbClr val="00B050"/>
                </a:solidFill>
                <a:cs typeface="B Titr" pitchFamily="2" charset="-78"/>
                <a:hlinkClick r:id="rId2"/>
              </a:rPr>
              <a:t>اعضای داوطلب </a:t>
            </a:r>
            <a:r>
              <a:rPr lang="fa-IR" sz="2400" b="1" kern="1200" baseline="-25000" dirty="0">
                <a:solidFill>
                  <a:srgbClr val="00B050"/>
                </a:solidFill>
                <a:cs typeface="B Titr" pitchFamily="2" charset="-78"/>
              </a:rPr>
              <a:t>که با نام کمیته باور شناخته می شوند ارائه داده شد.</a:t>
            </a:r>
            <a:br>
              <a:rPr lang="fa-IR" sz="2400" b="1" kern="1200" baseline="-25000" dirty="0">
                <a:solidFill>
                  <a:srgbClr val="00B050"/>
                </a:solidFill>
                <a:cs typeface="B Titr" pitchFamily="2" charset="-78"/>
              </a:rPr>
            </a:br>
            <a:r>
              <a:rPr lang="fa-IR" sz="2400" b="1" kern="1200" baseline="-25000" dirty="0">
                <a:solidFill>
                  <a:srgbClr val="00B050"/>
                </a:solidFill>
                <a:cs typeface="B Titr" pitchFamily="2" charset="-78"/>
              </a:rPr>
              <a:t>در پایان، تندیسی به رسم یادبود به عزیزان داوطلب اهدا شد. باشد که لوحی شود بر دیوارِ همدلیشان.</a:t>
            </a:r>
            <a:r>
              <a:rPr lang="fa-IR" sz="1050" dirty="0">
                <a:cs typeface="B Titr" pitchFamily="2" charset="-78"/>
              </a:rPr>
              <a:t/>
            </a:r>
            <a:br>
              <a:rPr lang="fa-IR" sz="1050" dirty="0">
                <a:cs typeface="B Titr" pitchFamily="2" charset="-78"/>
              </a:rPr>
            </a:br>
            <a:endParaRPr lang="en-US" sz="1100" dirty="0">
              <a:cs typeface="B Titr" pitchFamily="2" charset="-78"/>
            </a:endParaRPr>
          </a:p>
        </p:txBody>
      </p:sp>
    </p:spTree>
    <p:extLst>
      <p:ext uri="{BB962C8B-B14F-4D97-AF65-F5344CB8AC3E}">
        <p14:creationId xmlns:p14="http://schemas.microsoft.com/office/powerpoint/2010/main" val="18644428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79512" y="1844824"/>
            <a:ext cx="8712968" cy="3960058"/>
          </a:xfrm>
          <a:prstGeom prst="rect">
            <a:avLst/>
          </a:prstGeom>
          <a:noFill/>
        </p:spPr>
        <p:txBody>
          <a:bodyPr wrap="square" rtlCol="0">
            <a:spAutoFit/>
          </a:bodyPr>
          <a:lstStyle/>
          <a:p>
            <a:pPr algn="just" rtl="1"/>
            <a:r>
              <a:rPr lang="fa-IR" dirty="0" smtClean="0">
                <a:cs typeface="B Titr" pitchFamily="2" charset="-78"/>
              </a:rPr>
              <a:t>همچنين سه طرح مصوب به منظور توسعه منابع مالي در راستاي درمان و پيشگيري نيز به شرح ذيل در حال اجراست :</a:t>
            </a:r>
          </a:p>
          <a:p>
            <a:pPr algn="just" rtl="1"/>
            <a:endParaRPr lang="fa-IR" sz="2000" dirty="0" smtClean="0">
              <a:cs typeface="B Titr" pitchFamily="2" charset="-78"/>
            </a:endParaRPr>
          </a:p>
          <a:p>
            <a:pPr algn="just" rtl="1"/>
            <a:endParaRPr lang="fa-IR" sz="1800" dirty="0" smtClean="0">
              <a:cs typeface="B Titr" pitchFamily="2" charset="-78"/>
            </a:endParaRPr>
          </a:p>
          <a:p>
            <a:pPr algn="just" rtl="1"/>
            <a:r>
              <a:rPr lang="fa-IR" sz="2800" baseline="0" dirty="0" smtClean="0">
                <a:solidFill>
                  <a:srgbClr val="FF0000"/>
                </a:solidFill>
                <a:cs typeface="B Titr" pitchFamily="2" charset="-78"/>
              </a:rPr>
              <a:t>طرح روز كار داوطلبانه </a:t>
            </a:r>
            <a:r>
              <a:rPr lang="fa-IR" sz="1800" baseline="0" dirty="0" smtClean="0">
                <a:cs typeface="B Titr" pitchFamily="2" charset="-78"/>
              </a:rPr>
              <a:t>( اختصاص يك روز درآمد كاري فرد يا سازمان به انجمن و يا انجام فعاليت در زمينه هاي مورد نياز انجمن به صورت داوطلبانه )</a:t>
            </a:r>
          </a:p>
          <a:p>
            <a:pPr algn="just" rtl="1"/>
            <a:endParaRPr lang="fa-IR" sz="1800" baseline="0" dirty="0" smtClean="0">
              <a:cs typeface="B Titr" pitchFamily="2" charset="-78"/>
            </a:endParaRPr>
          </a:p>
          <a:p>
            <a:pPr algn="just" rtl="1"/>
            <a:r>
              <a:rPr lang="fa-IR" sz="2800" baseline="0" dirty="0">
                <a:solidFill>
                  <a:srgbClr val="FF0000"/>
                </a:solidFill>
                <a:cs typeface="B Titr" pitchFamily="2" charset="-78"/>
              </a:rPr>
              <a:t>طرح طواف كعبه دل </a:t>
            </a:r>
            <a:r>
              <a:rPr lang="fa-IR" sz="1800" baseline="0" dirty="0" smtClean="0">
                <a:cs typeface="B Titr" pitchFamily="2" charset="-78"/>
              </a:rPr>
              <a:t>( كمك مالي در پايان سفر معنوي حج و اختصاص بخشي از هزينه هاي بعد از سفر به نفع بيماران سرطاني)</a:t>
            </a:r>
          </a:p>
          <a:p>
            <a:pPr algn="just" rtl="1"/>
            <a:endParaRPr lang="fa-IR" sz="1800" baseline="0" dirty="0" smtClean="0">
              <a:cs typeface="B Titr" pitchFamily="2" charset="-78"/>
            </a:endParaRPr>
          </a:p>
          <a:p>
            <a:pPr algn="just" rtl="1"/>
            <a:r>
              <a:rPr lang="fa-IR" sz="2800" baseline="0" dirty="0">
                <a:solidFill>
                  <a:srgbClr val="FF0000"/>
                </a:solidFill>
                <a:cs typeface="B Titr" pitchFamily="2" charset="-78"/>
              </a:rPr>
              <a:t>هديه اي براي </a:t>
            </a:r>
            <a:r>
              <a:rPr lang="fa-IR" sz="2800" baseline="0" dirty="0" smtClean="0">
                <a:solidFill>
                  <a:srgbClr val="FF0000"/>
                </a:solidFill>
                <a:cs typeface="B Titr" pitchFamily="2" charset="-78"/>
              </a:rPr>
              <a:t>زندگي </a:t>
            </a:r>
            <a:r>
              <a:rPr lang="fa-IR" sz="2800" baseline="0" dirty="0">
                <a:solidFill>
                  <a:srgbClr val="FF0000"/>
                </a:solidFill>
                <a:cs typeface="B Titr" pitchFamily="2" charset="-78"/>
              </a:rPr>
              <a:t>از سوي بهشت </a:t>
            </a:r>
            <a:r>
              <a:rPr lang="fa-IR" sz="1800" baseline="0" dirty="0" smtClean="0">
                <a:cs typeface="B Titr" pitchFamily="2" charset="-78"/>
              </a:rPr>
              <a:t>( اهداي لوح تسليت به جاي گل در مراسم عزاداري و پرداخت هزينه گل به نفع بيماران سرطاني) </a:t>
            </a:r>
          </a:p>
          <a:p>
            <a:pPr algn="just" rtl="1"/>
            <a:endParaRPr lang="fa-IR" sz="1800" baseline="0" dirty="0" smtClean="0">
              <a:cs typeface="B Titr" pitchFamily="2" charset="-78"/>
            </a:endParaRPr>
          </a:p>
          <a:p>
            <a:pPr algn="just" rtl="1"/>
            <a:r>
              <a:rPr lang="fa-IR" sz="1800" baseline="0" dirty="0" smtClean="0">
                <a:cs typeface="B Titr" pitchFamily="2" charset="-78"/>
              </a:rPr>
              <a:t> </a:t>
            </a:r>
            <a:endParaRPr lang="en-US" sz="1800" dirty="0">
              <a:cs typeface="B Titr" pitchFamily="2" charset="-78"/>
            </a:endParaRPr>
          </a:p>
        </p:txBody>
      </p:sp>
      <p:sp>
        <p:nvSpPr>
          <p:cNvPr id="6" name="Rectangle 2"/>
          <p:cNvSpPr>
            <a:spLocks noGrp="1" noChangeArrowheads="1"/>
          </p:cNvSpPr>
          <p:nvPr>
            <p:ph type="title"/>
          </p:nvPr>
        </p:nvSpPr>
        <p:spPr>
          <a:xfrm>
            <a:off x="228600" y="304800"/>
            <a:ext cx="7086600" cy="792163"/>
          </a:xfrm>
          <a:effectLst>
            <a:outerShdw dist="12700" algn="ctr" rotWithShape="0">
              <a:schemeClr val="hlink"/>
            </a:outerShdw>
          </a:effectLst>
        </p:spPr>
        <p:txBody>
          <a:bodyPr/>
          <a:lstStyle/>
          <a:p>
            <a:r>
              <a:rPr lang="fa-IR" dirty="0" smtClean="0">
                <a:solidFill>
                  <a:srgbClr val="FFFF00"/>
                </a:solidFill>
                <a:cs typeface="B Titr" pitchFamily="2" charset="-78"/>
              </a:rPr>
              <a:t>عمده فعاليتهاي انجمن</a:t>
            </a:r>
            <a:endParaRPr lang="en-US" dirty="0">
              <a:solidFill>
                <a:srgbClr val="FFFF00"/>
              </a:solidFill>
              <a:cs typeface="B Titr" pitchFamily="2" charset="-78"/>
            </a:endParaRPr>
          </a:p>
        </p:txBody>
      </p:sp>
    </p:spTree>
    <p:extLst>
      <p:ext uri="{BB962C8B-B14F-4D97-AF65-F5344CB8AC3E}">
        <p14:creationId xmlns:p14="http://schemas.microsoft.com/office/powerpoint/2010/main" val="122705385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51520" y="381000"/>
            <a:ext cx="7086600" cy="792163"/>
          </a:xfrm>
          <a:effectLst>
            <a:outerShdw dist="12700" algn="ctr" rotWithShape="0">
              <a:schemeClr val="hlink"/>
            </a:outerShdw>
          </a:effectLst>
        </p:spPr>
        <p:txBody>
          <a:bodyPr/>
          <a:lstStyle/>
          <a:p>
            <a:r>
              <a:rPr lang="fa-IR" dirty="0">
                <a:solidFill>
                  <a:srgbClr val="FFFF00"/>
                </a:solidFill>
                <a:cs typeface="B Titr" pitchFamily="2" charset="-78"/>
              </a:rPr>
              <a:t>عمده فعاليتهاي انجمن</a:t>
            </a:r>
            <a:endParaRPr lang="en-US" dirty="0">
              <a:solidFill>
                <a:srgbClr val="FFFF00"/>
              </a:solidFill>
              <a:cs typeface="B Titr" pitchFamily="2" charset="-78"/>
            </a:endParaRPr>
          </a:p>
        </p:txBody>
      </p:sp>
      <p:sp>
        <p:nvSpPr>
          <p:cNvPr id="4" name="TextBox 3"/>
          <p:cNvSpPr txBox="1"/>
          <p:nvPr/>
        </p:nvSpPr>
        <p:spPr>
          <a:xfrm>
            <a:off x="251520" y="1700808"/>
            <a:ext cx="8712968" cy="5047536"/>
          </a:xfrm>
          <a:prstGeom prst="rect">
            <a:avLst/>
          </a:prstGeom>
          <a:noFill/>
        </p:spPr>
        <p:txBody>
          <a:bodyPr wrap="square" rtlCol="0">
            <a:spAutoFit/>
          </a:bodyPr>
          <a:lstStyle/>
          <a:p>
            <a:pPr algn="just" rtl="1"/>
            <a:r>
              <a:rPr lang="fa-IR" sz="1800" b="1" baseline="0" dirty="0">
                <a:cs typeface="B Titr" pitchFamily="2" charset="-78"/>
              </a:rPr>
              <a:t>اما براساس مصوبه هيات مديره انجمن در ابتداي سال 93 مقرر گرديد تا در كنار كمك به درمان بيمارها ، </a:t>
            </a:r>
            <a:r>
              <a:rPr lang="fa-IR" sz="1800" b="1" baseline="0" dirty="0" smtClean="0">
                <a:cs typeface="B Titr" pitchFamily="2" charset="-78"/>
              </a:rPr>
              <a:t>بودجه اي خاص در حوزه پيشگيري ، براساس تعريف پروژه هاي علمي و عملياتي ، به صورت ساليانه تخصيص و هزينه گردد كه اين موضوع با تلاشي مجدانه با همكاري دانشگاه علوم پزشكي و تعامل مناسب با دستگاههاي اجرايي و ادارت دولتي ، صنعت ، آموزش و پرورش و سازمان تربيت بدني در دستور كار قرار گرفته و برنامه هاي آتي ذيل دنبال مي گردد :</a:t>
            </a:r>
          </a:p>
          <a:p>
            <a:pPr algn="just" rtl="1"/>
            <a:endParaRPr lang="fa-IR" sz="1600" b="1" baseline="0" dirty="0" smtClean="0">
              <a:cs typeface="B Titr" pitchFamily="2" charset="-78"/>
            </a:endParaRPr>
          </a:p>
          <a:p>
            <a:pPr algn="just" rtl="1">
              <a:buFont typeface="Wingdings" pitchFamily="2" charset="2"/>
              <a:buChar char="Ø"/>
            </a:pPr>
            <a:r>
              <a:rPr lang="fa-IR" sz="1800" b="1" baseline="0" dirty="0" smtClean="0">
                <a:cs typeface="B Lotus" pitchFamily="2" charset="-78"/>
              </a:rPr>
              <a:t> همكاري با فرمانداري و استانداري در راستاي مديريت يكپارچه امر جهادي در زمينه پيشگيري از سرطان</a:t>
            </a:r>
          </a:p>
          <a:p>
            <a:pPr algn="just" rtl="1">
              <a:buFont typeface="Wingdings" pitchFamily="2" charset="2"/>
              <a:buChar char="Ø"/>
            </a:pPr>
            <a:r>
              <a:rPr lang="fa-IR" sz="1800" b="1" baseline="0" dirty="0" smtClean="0">
                <a:cs typeface="B Lotus" pitchFamily="2" charset="-78"/>
              </a:rPr>
              <a:t>توسعه فرهنگ سلامت و آگاهي از برنامه هاي پيشگيري از سرطان با همكاري آموزش و پرورش و انجمن اوليا و مربيان در مدارس و توجه ويژه به موضوع سرطان در برنامه </a:t>
            </a:r>
            <a:r>
              <a:rPr lang="en-US" sz="1800" b="1" baseline="0" dirty="0" smtClean="0">
                <a:cs typeface="B Lotus" pitchFamily="2" charset="-78"/>
              </a:rPr>
              <a:t>HPS</a:t>
            </a:r>
            <a:r>
              <a:rPr lang="fa-IR" sz="1800" b="1" baseline="0" dirty="0" smtClean="0">
                <a:cs typeface="B Lotus" pitchFamily="2" charset="-78"/>
              </a:rPr>
              <a:t> ( مدارس مروج سلامت )</a:t>
            </a:r>
          </a:p>
          <a:p>
            <a:pPr algn="just" rtl="1">
              <a:buFont typeface="Wingdings" pitchFamily="2" charset="2"/>
              <a:buChar char="Ø"/>
            </a:pPr>
            <a:r>
              <a:rPr lang="fa-IR" sz="1800" b="1" baseline="0" dirty="0">
                <a:cs typeface="B Lotus" pitchFamily="2" charset="-78"/>
              </a:rPr>
              <a:t> </a:t>
            </a:r>
            <a:r>
              <a:rPr lang="fa-IR" sz="1800" b="1" baseline="0" dirty="0" smtClean="0">
                <a:cs typeface="B Lotus" pitchFamily="2" charset="-78"/>
              </a:rPr>
              <a:t>آموزش و همكاري با صنعت در راستاي آموزش و توسعه فرهنگ پيشگيري از طريق واحدهاي ايمني ، بهداشت و محيط زيست</a:t>
            </a:r>
            <a:r>
              <a:rPr lang="en-US" sz="1800" b="1" baseline="0" dirty="0" smtClean="0">
                <a:cs typeface="B Lotus" pitchFamily="2" charset="-78"/>
              </a:rPr>
              <a:t>HSE</a:t>
            </a:r>
            <a:r>
              <a:rPr lang="fa-IR" sz="1800" b="1" baseline="0" dirty="0" smtClean="0">
                <a:cs typeface="B Lotus" pitchFamily="2" charset="-78"/>
              </a:rPr>
              <a:t> شركتها </a:t>
            </a:r>
          </a:p>
          <a:p>
            <a:pPr algn="just" rtl="1">
              <a:buFont typeface="Wingdings" pitchFamily="2" charset="2"/>
              <a:buChar char="Ø"/>
            </a:pPr>
            <a:r>
              <a:rPr lang="fa-IR" sz="1800" b="1" baseline="0" dirty="0" smtClean="0">
                <a:cs typeface="B Lotus" pitchFamily="2" charset="-78"/>
              </a:rPr>
              <a:t> همكاري و ارتباط تنگاتنگ با مرکز تحقيقات عوامل اجتماعی موثر بر سلامت دانشگاه علوم پزشكي سمنان</a:t>
            </a:r>
            <a:r>
              <a:rPr lang="en-US" sz="1800" b="1" baseline="0" dirty="0" smtClean="0">
                <a:cs typeface="B Lotus" pitchFamily="2" charset="-78"/>
              </a:rPr>
              <a:t>(Social Determinants of Health, SDH) </a:t>
            </a:r>
            <a:r>
              <a:rPr lang="fa-IR" sz="1800" b="1" baseline="0" dirty="0" smtClean="0">
                <a:cs typeface="B Lotus" pitchFamily="2" charset="-78"/>
              </a:rPr>
              <a:t> و تمرکز بر آگاه سازی</a:t>
            </a:r>
            <a:r>
              <a:rPr lang="fa-IR" sz="1800" b="1" dirty="0" smtClean="0">
                <a:cs typeface="B Lotus" pitchFamily="2" charset="-78"/>
              </a:rPr>
              <a:t> مردم در داروخانه ها </a:t>
            </a:r>
            <a:endParaRPr lang="fa-IR" sz="1800" b="1" baseline="0" dirty="0" smtClean="0">
              <a:cs typeface="B Lotus" pitchFamily="2" charset="-78"/>
            </a:endParaRPr>
          </a:p>
          <a:p>
            <a:pPr algn="just" rtl="1">
              <a:buFont typeface="Wingdings" pitchFamily="2" charset="2"/>
              <a:buChar char="Ø"/>
            </a:pPr>
            <a:r>
              <a:rPr lang="fa-IR" sz="1800" b="1" baseline="0" dirty="0" smtClean="0">
                <a:cs typeface="B Lotus" pitchFamily="2" charset="-78"/>
              </a:rPr>
              <a:t> همكاري با دستگاههاي اجرايي و ادارات دولتي در طرحهاي غربال گيري و تست هاي پيشگيرانه و فرهنگ سازي اين امر</a:t>
            </a:r>
            <a:r>
              <a:rPr lang="en-US" sz="1800" b="1" baseline="0" dirty="0" smtClean="0">
                <a:cs typeface="B Lotus" pitchFamily="2" charset="-78"/>
              </a:rPr>
              <a:t> </a:t>
            </a:r>
            <a:r>
              <a:rPr lang="fa-IR" sz="1800" b="1" baseline="0" dirty="0" smtClean="0">
                <a:cs typeface="B Lotus" pitchFamily="2" charset="-78"/>
              </a:rPr>
              <a:t> در بين كاركنان وخانواده پرسنل</a:t>
            </a:r>
          </a:p>
          <a:p>
            <a:pPr algn="just" rtl="1">
              <a:buFont typeface="Wingdings" pitchFamily="2" charset="2"/>
              <a:buChar char="Ø"/>
            </a:pPr>
            <a:r>
              <a:rPr lang="fa-IR" sz="1800" b="1" baseline="0" dirty="0">
                <a:cs typeface="B Lotus" pitchFamily="2" charset="-78"/>
              </a:rPr>
              <a:t> </a:t>
            </a:r>
            <a:r>
              <a:rPr lang="fa-IR" sz="1800" b="1" baseline="0" dirty="0" smtClean="0">
                <a:cs typeface="B Lotus" pitchFamily="2" charset="-78"/>
              </a:rPr>
              <a:t>شناسايي خيران و افزايش سينرژي در بين ساير سمن ها و انجمنهاي بيمارايهاي خاص </a:t>
            </a:r>
          </a:p>
          <a:p>
            <a:pPr algn="just" rtl="1">
              <a:buFont typeface="Wingdings" pitchFamily="2" charset="2"/>
              <a:buChar char="Ø"/>
            </a:pPr>
            <a:r>
              <a:rPr lang="fa-IR" sz="1800" b="1" baseline="0" dirty="0">
                <a:cs typeface="B Lotus" pitchFamily="2" charset="-78"/>
              </a:rPr>
              <a:t> </a:t>
            </a:r>
            <a:r>
              <a:rPr lang="fa-IR" sz="1800" b="1" baseline="0" dirty="0" smtClean="0">
                <a:cs typeface="B Lotus" pitchFamily="2" charset="-78"/>
              </a:rPr>
              <a:t>حمايت از طرحها و تحقيقات دانشگاهي و پژوهشي در حوزه هاي مرتبط با سرطان و حتي سلامت اجتماعي</a:t>
            </a:r>
          </a:p>
          <a:p>
            <a:pPr algn="just" rtl="1">
              <a:buFont typeface="Wingdings" pitchFamily="2" charset="2"/>
              <a:buChar char="Ø"/>
            </a:pPr>
            <a:endParaRPr lang="fa-IR" sz="1800" b="1" baseline="0" dirty="0" smtClean="0">
              <a:cs typeface="B Lotus" pitchFamily="2" charset="-78"/>
            </a:endParaRPr>
          </a:p>
        </p:txBody>
      </p:sp>
    </p:spTree>
    <p:extLst>
      <p:ext uri="{BB962C8B-B14F-4D97-AF65-F5344CB8AC3E}">
        <p14:creationId xmlns:p14="http://schemas.microsoft.com/office/powerpoint/2010/main" val="114227457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3741" t="7462" r="14722" b="22389"/>
          <a:stretch/>
        </p:blipFill>
        <p:spPr bwMode="auto">
          <a:xfrm>
            <a:off x="76200" y="762000"/>
            <a:ext cx="8915401" cy="5867399"/>
          </a:xfrm>
          <a:prstGeom prst="rect">
            <a:avLst/>
          </a:prstGeom>
          <a:noFill/>
          <a:ln>
            <a:noFill/>
          </a:ln>
          <a:effectLst/>
          <a:extLst>
            <a:ext uri="{909E8E84-426E-40DD-AFC4-6F175D3DCCD1}">
              <a14:hiddenFill xmlns:a14="http://schemas.microsoft.com/office/drawing/2010/main">
                <a:gradFill rotWithShape="1">
                  <a:gsLst>
                    <a:gs pos="0">
                      <a:schemeClr val="bg2">
                        <a:gamma/>
                        <a:tint val="26667"/>
                        <a:invGamma/>
                      </a:schemeClr>
                    </a:gs>
                    <a:gs pos="100000">
                      <a:schemeClr val="bg2">
                        <a:alpha val="14999"/>
                      </a:schemeClr>
                    </a:gs>
                  </a:gsLst>
                  <a:lin ang="5400000" scaled="1"/>
                </a:gradFill>
              </a14:hiddenFill>
            </a:ext>
            <a:ext uri="{91240B29-F687-4F45-9708-019B960494DF}">
              <a14:hiddenLine xmlns:a14="http://schemas.microsoft.com/office/drawing/2010/main" w="9525" cap="flat" cmpd="sng" algn="ctr">
                <a:solidFill>
                  <a:schemeClr val="tx1"/>
                </a:solidFill>
                <a:prstDash val="solid"/>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Oval 4"/>
          <p:cNvSpPr/>
          <p:nvPr/>
        </p:nvSpPr>
        <p:spPr bwMode="auto">
          <a:xfrm>
            <a:off x="0" y="1752600"/>
            <a:ext cx="2438400" cy="2209800"/>
          </a:xfrm>
          <a:prstGeom prst="ellipse">
            <a:avLst/>
          </a:prstGeom>
          <a:noFill/>
          <a:ln w="5715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0" smtClean="0">
              <a:ln>
                <a:noFill/>
              </a:ln>
              <a:solidFill>
                <a:schemeClr val="tx1"/>
              </a:solidFill>
              <a:effectLst/>
              <a:latin typeface="Arial" charset="0"/>
            </a:endParaRPr>
          </a:p>
        </p:txBody>
      </p:sp>
    </p:spTree>
    <p:extLst>
      <p:ext uri="{BB962C8B-B14F-4D97-AF65-F5344CB8AC3E}">
        <p14:creationId xmlns:p14="http://schemas.microsoft.com/office/powerpoint/2010/main" val="266750221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Daffodil-Poster.jpg"/>
          <p:cNvPicPr>
            <a:picLocks noChangeAspect="1"/>
          </p:cNvPicPr>
          <p:nvPr/>
        </p:nvPicPr>
        <p:blipFill>
          <a:blip r:embed="rId3" cstate="print"/>
          <a:srcRect b="9383"/>
          <a:stretch>
            <a:fillRect/>
          </a:stretch>
        </p:blipFill>
        <p:spPr>
          <a:xfrm>
            <a:off x="0" y="-302840"/>
            <a:ext cx="9144000" cy="7389440"/>
          </a:xfrm>
          <a:prstGeom prst="rect">
            <a:avLst/>
          </a:prstGeom>
        </p:spPr>
      </p:pic>
      <p:pic>
        <p:nvPicPr>
          <p:cNvPr id="3" name="Picture 2" descr="Header51.png"/>
          <p:cNvPicPr>
            <a:picLocks noChangeAspect="1"/>
          </p:cNvPicPr>
          <p:nvPr/>
        </p:nvPicPr>
        <p:blipFill>
          <a:blip r:embed="rId4" cstate="print"/>
          <a:srcRect l="58662" t="32500" b="20000"/>
          <a:stretch>
            <a:fillRect/>
          </a:stretch>
        </p:blipFill>
        <p:spPr>
          <a:xfrm>
            <a:off x="5508104" y="5013176"/>
            <a:ext cx="3240360" cy="1161129"/>
          </a:xfrm>
          <a:prstGeom prst="rect">
            <a:avLst/>
          </a:prstGeom>
        </p:spPr>
      </p:pic>
      <p:sp>
        <p:nvSpPr>
          <p:cNvPr id="7" name="Title 6"/>
          <p:cNvSpPr>
            <a:spLocks noGrp="1"/>
          </p:cNvSpPr>
          <p:nvPr>
            <p:ph type="title"/>
          </p:nvPr>
        </p:nvSpPr>
        <p:spPr>
          <a:xfrm>
            <a:off x="-324544" y="5085184"/>
            <a:ext cx="4392488" cy="715963"/>
          </a:xfrm>
        </p:spPr>
        <p:txBody>
          <a:bodyPr/>
          <a:lstStyle/>
          <a:p>
            <a:pPr algn="ctr"/>
            <a:r>
              <a:rPr lang="fa-IR" sz="2800" b="1" dirty="0" smtClean="0">
                <a:solidFill>
                  <a:schemeClr val="tx1">
                    <a:lumMod val="50000"/>
                  </a:schemeClr>
                </a:solidFill>
                <a:cs typeface="B Titr" pitchFamily="2" charset="-78"/>
              </a:rPr>
              <a:t>با سپاس از حضور و همياري</a:t>
            </a:r>
            <a:endParaRPr lang="en-US" sz="2800" b="1" dirty="0">
              <a:solidFill>
                <a:schemeClr val="tx1">
                  <a:lumMod val="50000"/>
                </a:schemeClr>
              </a:solidFill>
              <a:cs typeface="B Titr" pitchFamily="2" charset="-78"/>
            </a:endParaRPr>
          </a:p>
        </p:txBody>
      </p:sp>
      <p:pic>
        <p:nvPicPr>
          <p:cNvPr id="8" name="Picture 7" descr="Daffodil-Poster.jpg"/>
          <p:cNvPicPr>
            <a:picLocks noChangeAspect="1"/>
          </p:cNvPicPr>
          <p:nvPr/>
        </p:nvPicPr>
        <p:blipFill>
          <a:blip r:embed="rId3" cstate="print"/>
          <a:srcRect l="82686" t="92731" b="3135"/>
          <a:stretch>
            <a:fillRect/>
          </a:stretch>
        </p:blipFill>
        <p:spPr>
          <a:xfrm>
            <a:off x="13447" y="6502243"/>
            <a:ext cx="1583160" cy="315416"/>
          </a:xfrm>
          <a:prstGeom prst="rect">
            <a:avLst/>
          </a:prstGeom>
        </p:spPr>
      </p:pic>
    </p:spTree>
    <p:extLst>
      <p:ext uri="{BB962C8B-B14F-4D97-AF65-F5344CB8AC3E}">
        <p14:creationId xmlns:p14="http://schemas.microsoft.com/office/powerpoint/2010/main" val="245823170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9" name="Rectangle 3"/>
          <p:cNvSpPr>
            <a:spLocks noGrp="1" noChangeArrowheads="1"/>
          </p:cNvSpPr>
          <p:nvPr>
            <p:ph type="body" idx="1"/>
          </p:nvPr>
        </p:nvSpPr>
        <p:spPr>
          <a:xfrm>
            <a:off x="381000" y="1752600"/>
            <a:ext cx="8614792" cy="4267200"/>
          </a:xfrm>
        </p:spPr>
        <p:txBody>
          <a:bodyPr/>
          <a:lstStyle/>
          <a:p>
            <a:pPr algn="just" rtl="1">
              <a:lnSpc>
                <a:spcPct val="150000"/>
              </a:lnSpc>
              <a:buNone/>
            </a:pPr>
            <a:r>
              <a:rPr lang="fa-IR" sz="2000" b="1" dirty="0">
                <a:latin typeface="Verdana" pitchFamily="34" charset="0"/>
                <a:ea typeface="굴림" charset="-127"/>
                <a:cs typeface="B Lotus" pitchFamily="2" charset="-78"/>
              </a:rPr>
              <a:t> </a:t>
            </a:r>
            <a:r>
              <a:rPr lang="fa-IR" sz="2000" b="1" dirty="0" smtClean="0">
                <a:latin typeface="Verdana" pitchFamily="34" charset="0"/>
                <a:ea typeface="굴림" charset="-127"/>
                <a:cs typeface="B Lotus" pitchFamily="2" charset="-78"/>
              </a:rPr>
              <a:t>انجمن امداد بيماران سرطاني كومش با شماره ثبت 235 فعاليت خود را از سال 1387 با مجوز از نيروي انتظامي آغاز و از سال 1388 نيز با كسب مجوز از فرمانداري سمنان در زمينه حمايت از بيماران مبتلا به سرطان ، مشغول خدمت به بيماران مبتلا به سرطان است.</a:t>
            </a:r>
          </a:p>
          <a:p>
            <a:pPr algn="just" rtl="1">
              <a:lnSpc>
                <a:spcPct val="150000"/>
              </a:lnSpc>
              <a:buNone/>
            </a:pPr>
            <a:r>
              <a:rPr lang="fa-IR" sz="2000" b="1" dirty="0" smtClean="0">
                <a:latin typeface="Verdana" pitchFamily="34" charset="0"/>
                <a:ea typeface="굴림" charset="-127"/>
                <a:cs typeface="B Lotus" pitchFamily="2" charset="-78"/>
              </a:rPr>
              <a:t>در حال حاضر نيز با لطف و مدد خداوند و همياري بيش از 1000 حامي و خير اعم از اشخاص حقيقي و حقوقي و همچنين مردم شريف استان ، خدمت به بيش از </a:t>
            </a:r>
            <a:r>
              <a:rPr lang="fa-IR" sz="2000" b="1" dirty="0" smtClean="0">
                <a:latin typeface="Verdana" pitchFamily="34" charset="0"/>
                <a:ea typeface="굴림" charset="-127"/>
                <a:cs typeface="B Lotus" pitchFamily="2" charset="-78"/>
              </a:rPr>
              <a:t>238 </a:t>
            </a:r>
            <a:r>
              <a:rPr lang="fa-IR" sz="2000" b="1" dirty="0" smtClean="0">
                <a:latin typeface="Verdana" pitchFamily="34" charset="0"/>
                <a:ea typeface="굴림" charset="-127"/>
                <a:cs typeface="B Lotus" pitchFamily="2" charset="-78"/>
              </a:rPr>
              <a:t>بيمار ( </a:t>
            </a:r>
            <a:r>
              <a:rPr lang="fa-IR" sz="2000" b="1" dirty="0" smtClean="0">
                <a:latin typeface="Verdana" pitchFamily="34" charset="0"/>
                <a:ea typeface="굴림" charset="-127"/>
                <a:cs typeface="B Lotus" pitchFamily="2" charset="-78"/>
              </a:rPr>
              <a:t>67</a:t>
            </a:r>
            <a:r>
              <a:rPr lang="fa-IR" sz="2000" b="1" dirty="0" smtClean="0">
                <a:latin typeface="Verdana" pitchFamily="34" charset="0"/>
                <a:ea typeface="굴림" charset="-127"/>
                <a:cs typeface="B Lotus" pitchFamily="2" charset="-78"/>
              </a:rPr>
              <a:t> </a:t>
            </a:r>
            <a:r>
              <a:rPr lang="fa-IR" sz="2000" b="1" dirty="0" smtClean="0">
                <a:latin typeface="Verdana" pitchFamily="34" charset="0"/>
                <a:ea typeface="굴림" charset="-127"/>
                <a:cs typeface="B Lotus" pitchFamily="2" charset="-78"/>
              </a:rPr>
              <a:t>نفر مرد ، </a:t>
            </a:r>
            <a:r>
              <a:rPr lang="fa-IR" sz="2000" b="1" dirty="0" smtClean="0">
                <a:latin typeface="Verdana" pitchFamily="34" charset="0"/>
                <a:ea typeface="굴림" charset="-127"/>
                <a:cs typeface="B Lotus" pitchFamily="2" charset="-78"/>
              </a:rPr>
              <a:t>144 </a:t>
            </a:r>
            <a:r>
              <a:rPr lang="fa-IR" sz="2000" b="1" dirty="0" smtClean="0">
                <a:latin typeface="Verdana" pitchFamily="34" charset="0"/>
                <a:ea typeface="굴림" charset="-127"/>
                <a:cs typeface="B Lotus" pitchFamily="2" charset="-78"/>
              </a:rPr>
              <a:t>نفر زن ، </a:t>
            </a:r>
            <a:r>
              <a:rPr lang="fa-IR" sz="2000" b="1" dirty="0" smtClean="0">
                <a:latin typeface="Verdana" pitchFamily="34" charset="0"/>
                <a:ea typeface="굴림" charset="-127"/>
                <a:cs typeface="B Lotus" pitchFamily="2" charset="-78"/>
              </a:rPr>
              <a:t>27 </a:t>
            </a:r>
            <a:r>
              <a:rPr lang="fa-IR" sz="2000" b="1" dirty="0" smtClean="0">
                <a:latin typeface="Verdana" pitchFamily="34" charset="0"/>
                <a:ea typeface="굴림" charset="-127"/>
                <a:cs typeface="B Lotus" pitchFamily="2" charset="-78"/>
              </a:rPr>
              <a:t>كودك ) را در كنار ساير رسالتهاي خود در دست انجام دارد.</a:t>
            </a:r>
          </a:p>
          <a:p>
            <a:pPr algn="just" rtl="1">
              <a:lnSpc>
                <a:spcPct val="150000"/>
              </a:lnSpc>
              <a:buNone/>
            </a:pPr>
            <a:r>
              <a:rPr lang="fa-IR" sz="2000" b="1" dirty="0" smtClean="0">
                <a:latin typeface="Verdana" pitchFamily="34" charset="0"/>
                <a:ea typeface="굴림" charset="-127"/>
                <a:cs typeface="B Lotus" pitchFamily="2" charset="-78"/>
              </a:rPr>
              <a:t> </a:t>
            </a:r>
            <a:endParaRPr lang="en-US" sz="2000" b="1" dirty="0">
              <a:cs typeface="B Lotus" pitchFamily="2" charset="-78"/>
            </a:endParaRPr>
          </a:p>
        </p:txBody>
      </p:sp>
      <p:pic>
        <p:nvPicPr>
          <p:cNvPr id="5" name="Picture 4" descr="Header51.png"/>
          <p:cNvPicPr>
            <a:picLocks noChangeAspect="1"/>
          </p:cNvPicPr>
          <p:nvPr/>
        </p:nvPicPr>
        <p:blipFill>
          <a:blip r:embed="rId3" cstate="print"/>
          <a:srcRect l="58662" t="32500" b="20000"/>
          <a:stretch>
            <a:fillRect/>
          </a:stretch>
        </p:blipFill>
        <p:spPr>
          <a:xfrm>
            <a:off x="1835696" y="0"/>
            <a:ext cx="5004048" cy="1224136"/>
          </a:xfrm>
          <a:prstGeom prst="rect">
            <a:avLst/>
          </a:prstGeom>
        </p:spPr>
      </p:pic>
    </p:spTree>
    <p:extLst>
      <p:ext uri="{BB962C8B-B14F-4D97-AF65-F5344CB8AC3E}">
        <p14:creationId xmlns:p14="http://schemas.microsoft.com/office/powerpoint/2010/main" val="2124394162"/>
      </p:ext>
    </p:extLst>
  </p:cSld>
  <p:clrMapOvr>
    <a:masterClrMapping/>
  </p:clrMapOvr>
  <p:transition>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BEBA8EAE-BF5A-486C-A8C5-ECC9F3942E4B}">
                <a14:imgProps xmlns:a14="http://schemas.microsoft.com/office/drawing/2010/main">
                  <a14:imgLayer r:embed="rId3">
                    <a14:imgEffect>
                      <a14:saturation sat="33000"/>
                    </a14:imgEffect>
                  </a14:imgLayer>
                </a14:imgProps>
              </a:ext>
              <a:ext uri="{28A0092B-C50C-407E-A947-70E740481C1C}">
                <a14:useLocalDpi xmlns:a14="http://schemas.microsoft.com/office/drawing/2010/main" val="0"/>
              </a:ext>
            </a:extLst>
          </a:blip>
          <a:stretch>
            <a:fillRect/>
          </a:stretch>
        </p:blipFill>
        <p:spPr>
          <a:xfrm>
            <a:off x="304800" y="1219200"/>
            <a:ext cx="8583922" cy="4763616"/>
          </a:xfrm>
          <a:prstGeom prst="rect">
            <a:avLst/>
          </a:prstGeom>
          <a:ln>
            <a:noFill/>
          </a:ln>
          <a:effectLst>
            <a:softEdge rad="112500"/>
          </a:effectLst>
        </p:spPr>
      </p:pic>
    </p:spTree>
    <p:extLst>
      <p:ext uri="{BB962C8B-B14F-4D97-AF65-F5344CB8AC3E}">
        <p14:creationId xmlns:p14="http://schemas.microsoft.com/office/powerpoint/2010/main" val="19353479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Header51.png"/>
          <p:cNvPicPr>
            <a:picLocks noChangeAspect="1"/>
          </p:cNvPicPr>
          <p:nvPr/>
        </p:nvPicPr>
        <p:blipFill>
          <a:blip r:embed="rId2" cstate="print"/>
          <a:srcRect l="58662" t="32500" b="20000"/>
          <a:stretch>
            <a:fillRect/>
          </a:stretch>
        </p:blipFill>
        <p:spPr>
          <a:xfrm>
            <a:off x="179512" y="188640"/>
            <a:ext cx="3384376" cy="1008112"/>
          </a:xfrm>
          <a:prstGeom prst="rect">
            <a:avLst/>
          </a:prstGeom>
          <a:ln>
            <a:noFill/>
          </a:ln>
          <a:effectLst>
            <a:softEdge rad="112500"/>
          </a:effectLst>
        </p:spPr>
      </p:pic>
      <p:pic>
        <p:nvPicPr>
          <p:cNvPr id="1027"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6278" t="29000" r="37874" b="11500"/>
          <a:stretch/>
        </p:blipFill>
        <p:spPr bwMode="auto">
          <a:xfrm>
            <a:off x="179512" y="1556792"/>
            <a:ext cx="8784976" cy="5040560"/>
          </a:xfrm>
          <a:prstGeom prst="rect">
            <a:avLst/>
          </a:prstGeom>
          <a:ln>
            <a:noFill/>
          </a:ln>
          <a:effectLst>
            <a:softEdge rad="1125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Oval 1"/>
          <p:cNvSpPr/>
          <p:nvPr/>
        </p:nvSpPr>
        <p:spPr bwMode="auto">
          <a:xfrm>
            <a:off x="6444208" y="1988840"/>
            <a:ext cx="792088" cy="792088"/>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8" name="Oval 7"/>
          <p:cNvSpPr/>
          <p:nvPr/>
        </p:nvSpPr>
        <p:spPr bwMode="auto">
          <a:xfrm>
            <a:off x="5508104" y="4653136"/>
            <a:ext cx="792088" cy="792088"/>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
        <p:nvSpPr>
          <p:cNvPr id="9" name="Oval 8"/>
          <p:cNvSpPr/>
          <p:nvPr/>
        </p:nvSpPr>
        <p:spPr bwMode="auto">
          <a:xfrm>
            <a:off x="7812360" y="4437112"/>
            <a:ext cx="792088" cy="792088"/>
          </a:xfrm>
          <a:prstGeom prst="ellipse">
            <a:avLst/>
          </a:prstGeom>
          <a:noFill/>
          <a:ln w="38100" cap="flat" cmpd="sng" algn="ctr">
            <a:solidFill>
              <a:schemeClr val="accent2"/>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en-US" sz="2400" b="0" i="0" u="none" strike="noStrike" cap="none" normalizeH="0" baseline="-25000" smtClean="0">
              <a:ln>
                <a:noFill/>
              </a:ln>
              <a:solidFill>
                <a:schemeClr val="tx1"/>
              </a:solidFill>
              <a:effectLst/>
              <a:latin typeface="Arial" charset="0"/>
            </a:endParaRPr>
          </a:p>
        </p:txBody>
      </p:sp>
    </p:spTree>
    <p:extLst>
      <p:ext uri="{BB962C8B-B14F-4D97-AF65-F5344CB8AC3E}">
        <p14:creationId xmlns:p14="http://schemas.microsoft.com/office/powerpoint/2010/main" val="4247695295"/>
      </p:ext>
    </p:extLst>
  </p:cSld>
  <p:clrMapOvr>
    <a:masterClrMapping/>
  </p:clrMapOvr>
  <p:transition>
    <p:wedg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3654" t="27500" r="48838" b="24499"/>
          <a:stretch/>
        </p:blipFill>
        <p:spPr bwMode="auto">
          <a:xfrm>
            <a:off x="179512" y="476672"/>
            <a:ext cx="6295801" cy="302433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rotWithShape="1">
          <a:blip r:embed="rId3">
            <a:extLst>
              <a:ext uri="{28A0092B-C50C-407E-A947-70E740481C1C}">
                <a14:useLocalDpi xmlns:a14="http://schemas.microsoft.com/office/drawing/2010/main" val="0"/>
              </a:ext>
            </a:extLst>
          </a:blip>
          <a:srcRect l="36246" t="37167" r="23537" b="16000"/>
          <a:stretch/>
        </p:blipFill>
        <p:spPr bwMode="auto">
          <a:xfrm>
            <a:off x="179513" y="3573016"/>
            <a:ext cx="6295800"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9048570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7429" t="40166" r="36468" b="25000"/>
          <a:stretch/>
        </p:blipFill>
        <p:spPr bwMode="auto">
          <a:xfrm>
            <a:off x="539552" y="2011304"/>
            <a:ext cx="8306071"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3105200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304800"/>
            <a:ext cx="7086600" cy="792163"/>
          </a:xfrm>
          <a:effectLst>
            <a:outerShdw dist="12700" algn="ctr" rotWithShape="0">
              <a:schemeClr val="hlink"/>
            </a:outerShdw>
          </a:effectLst>
        </p:spPr>
        <p:txBody>
          <a:bodyPr/>
          <a:lstStyle/>
          <a:p>
            <a:r>
              <a:rPr lang="fa-IR" dirty="0" smtClean="0">
                <a:solidFill>
                  <a:srgbClr val="FFFF00"/>
                </a:solidFill>
                <a:cs typeface="B Titr" pitchFamily="2" charset="-78"/>
              </a:rPr>
              <a:t>اهداف اصلي انجمن</a:t>
            </a:r>
            <a:endParaRPr lang="en-US" dirty="0">
              <a:solidFill>
                <a:srgbClr val="FFFF00"/>
              </a:solidFill>
              <a:cs typeface="B Titr" pitchFamily="2" charset="-78"/>
            </a:endParaRPr>
          </a:p>
        </p:txBody>
      </p:sp>
      <p:sp>
        <p:nvSpPr>
          <p:cNvPr id="4" name="TextBox 3"/>
          <p:cNvSpPr txBox="1"/>
          <p:nvPr/>
        </p:nvSpPr>
        <p:spPr>
          <a:xfrm>
            <a:off x="323528" y="1916832"/>
            <a:ext cx="8496944" cy="3375283"/>
          </a:xfrm>
          <a:prstGeom prst="rect">
            <a:avLst/>
          </a:prstGeom>
          <a:noFill/>
        </p:spPr>
        <p:txBody>
          <a:bodyPr wrap="square" rtlCol="0">
            <a:spAutoFit/>
          </a:bodyPr>
          <a:lstStyle/>
          <a:p>
            <a:pPr algn="just" rtl="1">
              <a:buFont typeface="Wingdings" pitchFamily="2" charset="2"/>
              <a:buChar char="v"/>
            </a:pPr>
            <a:r>
              <a:rPr lang="fa-IR" sz="4000" b="1" dirty="0" smtClean="0">
                <a:cs typeface="B Titr" pitchFamily="2" charset="-78"/>
              </a:rPr>
              <a:t> شناسايي و حمايت از</a:t>
            </a:r>
            <a:r>
              <a:rPr lang="fa-IR" sz="4000" b="1" baseline="0" dirty="0" smtClean="0">
                <a:cs typeface="B Titr" pitchFamily="2" charset="-78"/>
              </a:rPr>
              <a:t> </a:t>
            </a:r>
            <a:r>
              <a:rPr lang="fa-IR" sz="4000" b="1" dirty="0" smtClean="0">
                <a:cs typeface="B Titr" pitchFamily="2" charset="-78"/>
              </a:rPr>
              <a:t>بيماران مبتلا به سرطان ( كمك هزينه درمان و كمكهاي غير نقدي )</a:t>
            </a:r>
          </a:p>
          <a:p>
            <a:pPr algn="just" rtl="1"/>
            <a:r>
              <a:rPr lang="fa-IR" sz="4000" b="1" dirty="0" smtClean="0">
                <a:cs typeface="B Titr" pitchFamily="2" charset="-78"/>
              </a:rPr>
              <a:t> </a:t>
            </a:r>
          </a:p>
          <a:p>
            <a:pPr algn="just" rtl="1">
              <a:buFont typeface="Wingdings" pitchFamily="2" charset="2"/>
              <a:buChar char="v"/>
            </a:pPr>
            <a:r>
              <a:rPr lang="fa-IR" sz="4000" b="1" dirty="0" smtClean="0">
                <a:cs typeface="B Titr" pitchFamily="2" charset="-78"/>
              </a:rPr>
              <a:t>افزايش سطح آگاهي و اقدامات پيشگيرانه به منظور</a:t>
            </a:r>
            <a:r>
              <a:rPr lang="fa-IR" sz="4000" b="1" baseline="0" dirty="0" smtClean="0">
                <a:cs typeface="B Titr" pitchFamily="2" charset="-78"/>
              </a:rPr>
              <a:t> </a:t>
            </a:r>
            <a:r>
              <a:rPr lang="fa-IR" sz="4000" b="1" dirty="0">
                <a:cs typeface="B Titr" pitchFamily="2" charset="-78"/>
              </a:rPr>
              <a:t>كاهش </a:t>
            </a:r>
            <a:r>
              <a:rPr lang="fa-IR" sz="4000" b="1" dirty="0" smtClean="0">
                <a:cs typeface="B Titr" pitchFamily="2" charset="-78"/>
              </a:rPr>
              <a:t>مبتلايان </a:t>
            </a:r>
            <a:r>
              <a:rPr lang="fa-IR" sz="4000" b="1" dirty="0">
                <a:cs typeface="B Titr" pitchFamily="2" charset="-78"/>
              </a:rPr>
              <a:t>به </a:t>
            </a:r>
            <a:r>
              <a:rPr lang="fa-IR" sz="4000" b="1" dirty="0" smtClean="0">
                <a:cs typeface="B Titr" pitchFamily="2" charset="-78"/>
              </a:rPr>
              <a:t>سرطان</a:t>
            </a:r>
          </a:p>
          <a:p>
            <a:pPr algn="just" rtl="1"/>
            <a:endParaRPr lang="fa-IR" sz="4000" b="1" dirty="0">
              <a:cs typeface="B Titr" pitchFamily="2" charset="-78"/>
            </a:endParaRPr>
          </a:p>
          <a:p>
            <a:pPr algn="just" rtl="1">
              <a:buFont typeface="Wingdings" pitchFamily="2" charset="2"/>
              <a:buChar char="v"/>
            </a:pPr>
            <a:r>
              <a:rPr lang="fa-IR" sz="4000" b="1" dirty="0">
                <a:cs typeface="B Titr" pitchFamily="2" charset="-78"/>
              </a:rPr>
              <a:t>توسعه فرهنگ خانواده سالم </a:t>
            </a:r>
            <a:r>
              <a:rPr lang="fa-IR" sz="4000" b="1" dirty="0" smtClean="0">
                <a:cs typeface="B Titr" pitchFamily="2" charset="-78"/>
              </a:rPr>
              <a:t>با تغذيه سالم</a:t>
            </a:r>
            <a:endParaRPr lang="en-US" sz="4000" b="1" dirty="0">
              <a:cs typeface="B Titr" pitchFamily="2" charset="-78"/>
            </a:endParaRPr>
          </a:p>
        </p:txBody>
      </p:sp>
    </p:spTree>
    <p:extLst>
      <p:ext uri="{BB962C8B-B14F-4D97-AF65-F5344CB8AC3E}">
        <p14:creationId xmlns:p14="http://schemas.microsoft.com/office/powerpoint/2010/main" val="189914196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9"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l="16454" t="25625" r="6429" b="25708"/>
          <a:stretch/>
        </p:blipFill>
        <p:spPr bwMode="auto">
          <a:xfrm>
            <a:off x="207264" y="1645920"/>
            <a:ext cx="8253168" cy="35600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8920358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228600" y="304800"/>
            <a:ext cx="7086600" cy="792163"/>
          </a:xfrm>
          <a:effectLst>
            <a:outerShdw dist="12700" algn="ctr" rotWithShape="0">
              <a:schemeClr val="hlink"/>
            </a:outerShdw>
          </a:effectLst>
        </p:spPr>
        <p:txBody>
          <a:bodyPr/>
          <a:lstStyle/>
          <a:p>
            <a:r>
              <a:rPr lang="fa-IR" dirty="0" smtClean="0">
                <a:solidFill>
                  <a:srgbClr val="FFFF00"/>
                </a:solidFill>
                <a:cs typeface="B Titr" pitchFamily="2" charset="-78"/>
              </a:rPr>
              <a:t>عمده فعاليتهاي انجمن</a:t>
            </a:r>
            <a:endParaRPr lang="en-US" dirty="0">
              <a:solidFill>
                <a:srgbClr val="FFFF00"/>
              </a:solidFill>
              <a:cs typeface="B Titr" pitchFamily="2" charset="-78"/>
            </a:endParaRPr>
          </a:p>
        </p:txBody>
      </p:sp>
      <p:sp>
        <p:nvSpPr>
          <p:cNvPr id="4" name="TextBox 3"/>
          <p:cNvSpPr txBox="1"/>
          <p:nvPr/>
        </p:nvSpPr>
        <p:spPr>
          <a:xfrm>
            <a:off x="179512" y="1844824"/>
            <a:ext cx="8712968" cy="4708981"/>
          </a:xfrm>
          <a:prstGeom prst="rect">
            <a:avLst/>
          </a:prstGeom>
          <a:noFill/>
        </p:spPr>
        <p:txBody>
          <a:bodyPr wrap="square" rtlCol="0">
            <a:spAutoFit/>
          </a:bodyPr>
          <a:lstStyle/>
          <a:p>
            <a:pPr algn="just" rtl="1">
              <a:buFont typeface="Wingdings" pitchFamily="2" charset="2"/>
              <a:buChar char="ü"/>
            </a:pPr>
            <a:r>
              <a:rPr lang="fa-IR" sz="2000" b="1" baseline="0" dirty="0">
                <a:cs typeface="B Lotus" pitchFamily="2" charset="-78"/>
              </a:rPr>
              <a:t>مساعدت به </a:t>
            </a:r>
            <a:r>
              <a:rPr lang="fa-IR" sz="2000" b="1" baseline="0" dirty="0" smtClean="0">
                <a:cs typeface="B Lotus" pitchFamily="2" charset="-78"/>
              </a:rPr>
              <a:t>بيماران </a:t>
            </a:r>
            <a:r>
              <a:rPr lang="fa-IR" sz="2000" b="1" baseline="0" dirty="0">
                <a:cs typeface="B Lotus" pitchFamily="2" charset="-78"/>
              </a:rPr>
              <a:t>در حوزه پرداخت هزينه هاي درمان</a:t>
            </a:r>
          </a:p>
          <a:p>
            <a:pPr algn="just" rtl="1">
              <a:buFont typeface="Wingdings" pitchFamily="2" charset="2"/>
              <a:buChar char="ü"/>
            </a:pPr>
            <a:r>
              <a:rPr lang="fa-IR" sz="2000" b="1" baseline="0" dirty="0" smtClean="0">
                <a:cs typeface="B Lotus" pitchFamily="2" charset="-78"/>
              </a:rPr>
              <a:t>معرفي بيماران و توسعه همكاري بين اركان درماني به مانند پزشكان ، آزمايشگاهها و داروخانه ها و ...</a:t>
            </a:r>
          </a:p>
          <a:p>
            <a:pPr algn="just" rtl="1">
              <a:buFont typeface="Wingdings" pitchFamily="2" charset="2"/>
              <a:buChar char="ü"/>
            </a:pPr>
            <a:r>
              <a:rPr lang="fa-IR" sz="2000" b="1" baseline="0" dirty="0" smtClean="0">
                <a:cs typeface="B Lotus" pitchFamily="2" charset="-78"/>
              </a:rPr>
              <a:t>برگزاري همايشها و مراسم هاي مرتبط با بيماري سرطان و توسعه فرهنگ پيشگيري</a:t>
            </a:r>
          </a:p>
          <a:p>
            <a:pPr algn="just" rtl="1">
              <a:buFont typeface="Wingdings" pitchFamily="2" charset="2"/>
              <a:buChar char="ü"/>
            </a:pPr>
            <a:r>
              <a:rPr lang="fa-IR" sz="2000" b="1" baseline="0" dirty="0" smtClean="0">
                <a:cs typeface="B Lotus" pitchFamily="2" charset="-78"/>
              </a:rPr>
              <a:t>برگزاري مسابقات ، جشنها و بازارچه هاي سلامت به نفع بيماران سرطاني</a:t>
            </a:r>
          </a:p>
          <a:p>
            <a:pPr algn="just" rtl="1">
              <a:buFont typeface="Wingdings" pitchFamily="2" charset="2"/>
              <a:buChar char="ü"/>
            </a:pPr>
            <a:r>
              <a:rPr lang="fa-IR" sz="2000" b="1" baseline="0" dirty="0" smtClean="0">
                <a:cs typeface="B Lotus" pitchFamily="2" charset="-78"/>
              </a:rPr>
              <a:t>توسعه فرهنگ پيشگيري با چاپ پوسترها ، بنرها و خبرنامه ها از طريق امكانات عمومي و سايت انجمن</a:t>
            </a:r>
          </a:p>
          <a:p>
            <a:pPr algn="just" rtl="1">
              <a:buFont typeface="Wingdings" pitchFamily="2" charset="2"/>
              <a:buChar char="ü"/>
            </a:pPr>
            <a:r>
              <a:rPr lang="fa-IR" sz="2000" b="1" baseline="0" dirty="0" smtClean="0">
                <a:cs typeface="B Lotus" pitchFamily="2" charset="-78"/>
              </a:rPr>
              <a:t>هماهنگي و معرفي بيماران و يا اعضاي خانواده به شركتها و سازمانها جهت اشتغال </a:t>
            </a:r>
          </a:p>
          <a:p>
            <a:pPr algn="just" rtl="1">
              <a:buFont typeface="Wingdings" pitchFamily="2" charset="2"/>
              <a:buChar char="ü"/>
            </a:pPr>
            <a:r>
              <a:rPr lang="fa-IR" sz="2000" b="1" baseline="0" dirty="0" smtClean="0">
                <a:cs typeface="B Lotus" pitchFamily="2" charset="-78"/>
              </a:rPr>
              <a:t>حضور كودكان مبتلا به سرطان در برنامه ها و جشنهاي شاد و همچنين ارائه تخفيفات به بيماران براي حضور در جشنها و كنسرت ها</a:t>
            </a:r>
          </a:p>
          <a:p>
            <a:pPr algn="just" rtl="1">
              <a:buFont typeface="Wingdings" pitchFamily="2" charset="2"/>
              <a:buChar char="ü"/>
            </a:pPr>
            <a:r>
              <a:rPr lang="fa-IR" sz="2000" b="1" baseline="0" dirty="0" smtClean="0">
                <a:cs typeface="B Lotus" pitchFamily="2" charset="-78"/>
              </a:rPr>
              <a:t>خريد كتاب و توسعه فرهنگ مطالعه به جاي درمان </a:t>
            </a:r>
          </a:p>
          <a:p>
            <a:pPr algn="just" rtl="1">
              <a:buFont typeface="Wingdings" pitchFamily="2" charset="2"/>
              <a:buChar char="ü"/>
            </a:pPr>
            <a:r>
              <a:rPr lang="fa-IR" sz="2000" b="1" baseline="0" dirty="0" smtClean="0">
                <a:cs typeface="B Lotus" pitchFamily="2" charset="-78"/>
              </a:rPr>
              <a:t>عيادت از بيماران و پيگيري مداوم وضعيت و روند بيماري</a:t>
            </a:r>
          </a:p>
          <a:p>
            <a:pPr algn="just" rtl="1">
              <a:buFont typeface="Wingdings" pitchFamily="2" charset="2"/>
              <a:buChar char="ü"/>
            </a:pPr>
            <a:r>
              <a:rPr lang="fa-IR" sz="2000" b="1" baseline="0" dirty="0" smtClean="0">
                <a:cs typeface="B Lotus" pitchFamily="2" charset="-78"/>
              </a:rPr>
              <a:t>كانون مشاوره بيماران</a:t>
            </a:r>
          </a:p>
          <a:p>
            <a:pPr algn="just" rtl="1">
              <a:buFont typeface="Wingdings" pitchFamily="2" charset="2"/>
              <a:buChar char="ü"/>
            </a:pPr>
            <a:r>
              <a:rPr lang="fa-IR" sz="2000" b="1" baseline="0" dirty="0" smtClean="0">
                <a:cs typeface="B Lotus" pitchFamily="2" charset="-78"/>
              </a:rPr>
              <a:t>جمع آوري كالاهاي غير نقدي از خيرين و اهدا آن به بيماران</a:t>
            </a:r>
          </a:p>
          <a:p>
            <a:pPr algn="just" rtl="1">
              <a:buFont typeface="Wingdings" pitchFamily="2" charset="2"/>
              <a:buChar char="ü"/>
            </a:pPr>
            <a:r>
              <a:rPr lang="fa-IR" sz="2000" b="1" baseline="0" dirty="0" smtClean="0">
                <a:cs typeface="B Lotus" pitchFamily="2" charset="-78"/>
              </a:rPr>
              <a:t>معرفي بيماران به بانكها جهت اخذ تسهيلات</a:t>
            </a:r>
          </a:p>
          <a:p>
            <a:pPr algn="just" rtl="1">
              <a:buFont typeface="Wingdings" pitchFamily="2" charset="2"/>
              <a:buChar char="ü"/>
            </a:pPr>
            <a:r>
              <a:rPr lang="fa-IR" sz="2000" b="1" baseline="0" dirty="0" smtClean="0">
                <a:cs typeface="B Lotus" pitchFamily="2" charset="-78"/>
              </a:rPr>
              <a:t>و ...</a:t>
            </a:r>
          </a:p>
          <a:p>
            <a:pPr algn="just" rtl="1"/>
            <a:endParaRPr lang="en-US" sz="2000" b="1" dirty="0">
              <a:cs typeface="B Lotus" pitchFamily="2" charset="-78"/>
            </a:endParaRPr>
          </a:p>
        </p:txBody>
      </p:sp>
    </p:spTree>
    <p:extLst>
      <p:ext uri="{BB962C8B-B14F-4D97-AF65-F5344CB8AC3E}">
        <p14:creationId xmlns:p14="http://schemas.microsoft.com/office/powerpoint/2010/main" val="4283772355"/>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template">
  <a:themeElements>
    <a:clrScheme name="powerpoint-template-24 11">
      <a:dk1>
        <a:srgbClr val="4D4D4D"/>
      </a:dk1>
      <a:lt1>
        <a:srgbClr val="FFFFFF"/>
      </a:lt1>
      <a:dk2>
        <a:srgbClr val="4D4D4D"/>
      </a:dk2>
      <a:lt2>
        <a:srgbClr val="C80E1A"/>
      </a:lt2>
      <a:accent1>
        <a:srgbClr val="DA5211"/>
      </a:accent1>
      <a:accent2>
        <a:srgbClr val="E98B0A"/>
      </a:accent2>
      <a:accent3>
        <a:srgbClr val="FFFFFF"/>
      </a:accent3>
      <a:accent4>
        <a:srgbClr val="404040"/>
      </a:accent4>
      <a:accent5>
        <a:srgbClr val="EAB3AA"/>
      </a:accent5>
      <a:accent6>
        <a:srgbClr val="D37D08"/>
      </a:accent6>
      <a:hlink>
        <a:srgbClr val="F4B205"/>
      </a:hlink>
      <a:folHlink>
        <a:srgbClr val="DDDDDD"/>
      </a:folHlink>
    </a:clrScheme>
    <a:fontScheme name="powerpoint-template-24">
      <a:majorFont>
        <a:latin typeface="Microsoft Sans Serif"/>
        <a:ea typeface=""/>
        <a:cs typeface=""/>
      </a:majorFont>
      <a:minorFont>
        <a:latin typeface="Microsoft Sans Serif"/>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gradFill rotWithShape="1">
          <a:gsLst>
            <a:gs pos="0">
              <a:schemeClr val="bg2">
                <a:gamma/>
                <a:tint val="26667"/>
                <a:invGamma/>
              </a:schemeClr>
            </a:gs>
            <a:gs pos="100000">
              <a:schemeClr val="bg2">
                <a:alpha val="14999"/>
              </a:schemeClr>
            </a:gs>
          </a:gsLst>
          <a:lin ang="5400000" scaled="1"/>
        </a:gradFill>
        <a:ln>
          <a:noFill/>
        </a:ln>
        <a:effectLst/>
        <a:extLs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Arial" charset="0"/>
          </a:defRPr>
        </a:defPPr>
      </a:lstStyle>
    </a:lnDef>
  </a:objectDefaults>
  <a:extraClrSchemeLst>
    <a:extraClrScheme>
      <a:clrScheme name="powerpoint-template-24 1">
        <a:dk1>
          <a:srgbClr val="4D4D4D"/>
        </a:dk1>
        <a:lt1>
          <a:srgbClr val="FFFFFF"/>
        </a:lt1>
        <a:dk2>
          <a:srgbClr val="4D4D4D"/>
        </a:dk2>
        <a:lt2>
          <a:srgbClr val="CC0000"/>
        </a:lt2>
        <a:accent1>
          <a:srgbClr val="FF9933"/>
        </a:accent1>
        <a:accent2>
          <a:srgbClr val="009900"/>
        </a:accent2>
        <a:accent3>
          <a:srgbClr val="FFFFFF"/>
        </a:accent3>
        <a:accent4>
          <a:srgbClr val="404040"/>
        </a:accent4>
        <a:accent5>
          <a:srgbClr val="FFCAAD"/>
        </a:accent5>
        <a:accent6>
          <a:srgbClr val="008A00"/>
        </a:accent6>
        <a:hlink>
          <a:srgbClr val="3366FF"/>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2">
        <a:dk1>
          <a:srgbClr val="4D4D4D"/>
        </a:dk1>
        <a:lt1>
          <a:srgbClr val="FFFFFF"/>
        </a:lt1>
        <a:dk2>
          <a:srgbClr val="4D4D4D"/>
        </a:dk2>
        <a:lt2>
          <a:srgbClr val="FBB240"/>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3">
        <a:dk1>
          <a:srgbClr val="4D4D4D"/>
        </a:dk1>
        <a:lt1>
          <a:srgbClr val="FFFFFF"/>
        </a:lt1>
        <a:dk2>
          <a:srgbClr val="4D4D4D"/>
        </a:dk2>
        <a:lt2>
          <a:srgbClr val="FE564C"/>
        </a:lt2>
        <a:accent1>
          <a:srgbClr val="FFC842"/>
        </a:accent1>
        <a:accent2>
          <a:srgbClr val="FED06E"/>
        </a:accent2>
        <a:accent3>
          <a:srgbClr val="FFFFFF"/>
        </a:accent3>
        <a:accent4>
          <a:srgbClr val="404040"/>
        </a:accent4>
        <a:accent5>
          <a:srgbClr val="FFE0B0"/>
        </a:accent5>
        <a:accent6>
          <a:srgbClr val="E6BC63"/>
        </a:accent6>
        <a:hlink>
          <a:srgbClr val="FDDB91"/>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4">
        <a:dk1>
          <a:srgbClr val="4D4D4D"/>
        </a:dk1>
        <a:lt1>
          <a:srgbClr val="FFFFFF"/>
        </a:lt1>
        <a:dk2>
          <a:srgbClr val="4D4D4D"/>
        </a:dk2>
        <a:lt2>
          <a:srgbClr val="E84A25"/>
        </a:lt2>
        <a:accent1>
          <a:srgbClr val="ED6A24"/>
        </a:accent1>
        <a:accent2>
          <a:srgbClr val="F99E1C"/>
        </a:accent2>
        <a:accent3>
          <a:srgbClr val="FFFFFF"/>
        </a:accent3>
        <a:accent4>
          <a:srgbClr val="404040"/>
        </a:accent4>
        <a:accent5>
          <a:srgbClr val="F4B9AC"/>
        </a:accent5>
        <a:accent6>
          <a:srgbClr val="E28F18"/>
        </a:accent6>
        <a:hlink>
          <a:srgbClr val="F1B545"/>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5">
        <a:dk1>
          <a:srgbClr val="4D4D4D"/>
        </a:dk1>
        <a:lt1>
          <a:srgbClr val="FFFFFF"/>
        </a:lt1>
        <a:dk2>
          <a:srgbClr val="4D4D4D"/>
        </a:dk2>
        <a:lt2>
          <a:srgbClr val="B92D14"/>
        </a:lt2>
        <a:accent1>
          <a:srgbClr val="D34E13"/>
        </a:accent1>
        <a:accent2>
          <a:srgbClr val="DC9009"/>
        </a:accent2>
        <a:accent3>
          <a:srgbClr val="FFFFFF"/>
        </a:accent3>
        <a:accent4>
          <a:srgbClr val="404040"/>
        </a:accent4>
        <a:accent5>
          <a:srgbClr val="E6B2AA"/>
        </a:accent5>
        <a:accent6>
          <a:srgbClr val="C78207"/>
        </a:accent6>
        <a:hlink>
          <a:srgbClr val="EEC633"/>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6">
        <a:dk1>
          <a:srgbClr val="4D4D4D"/>
        </a:dk1>
        <a:lt1>
          <a:srgbClr val="FFFFFF"/>
        </a:lt1>
        <a:dk2>
          <a:srgbClr val="4D4D4D"/>
        </a:dk2>
        <a:lt2>
          <a:srgbClr val="B33617"/>
        </a:lt2>
        <a:accent1>
          <a:srgbClr val="DC6900"/>
        </a:accent1>
        <a:accent2>
          <a:srgbClr val="ED9500"/>
        </a:accent2>
        <a:accent3>
          <a:srgbClr val="FFFFFF"/>
        </a:accent3>
        <a:accent4>
          <a:srgbClr val="404040"/>
        </a:accent4>
        <a:accent5>
          <a:srgbClr val="EBB9AA"/>
        </a:accent5>
        <a:accent6>
          <a:srgbClr val="D78700"/>
        </a:accent6>
        <a:hlink>
          <a:srgbClr val="F8BE17"/>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7">
        <a:dk1>
          <a:srgbClr val="4D4D4D"/>
        </a:dk1>
        <a:lt1>
          <a:srgbClr val="FFFFFF"/>
        </a:lt1>
        <a:dk2>
          <a:srgbClr val="4D4D4D"/>
        </a:dk2>
        <a:lt2>
          <a:srgbClr val="FE3902"/>
        </a:lt2>
        <a:accent1>
          <a:srgbClr val="FF6B03"/>
        </a:accent1>
        <a:accent2>
          <a:srgbClr val="FF8308"/>
        </a:accent2>
        <a:accent3>
          <a:srgbClr val="FFFFFF"/>
        </a:accent3>
        <a:accent4>
          <a:srgbClr val="404040"/>
        </a:accent4>
        <a:accent5>
          <a:srgbClr val="FFBAAA"/>
        </a:accent5>
        <a:accent6>
          <a:srgbClr val="E77606"/>
        </a:accent6>
        <a:hlink>
          <a:srgbClr val="FFA90B"/>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8">
        <a:dk1>
          <a:srgbClr val="4D4D4D"/>
        </a:dk1>
        <a:lt1>
          <a:srgbClr val="FFFFFF"/>
        </a:lt1>
        <a:dk2>
          <a:srgbClr val="4D4D4D"/>
        </a:dk2>
        <a:lt2>
          <a:srgbClr val="CF1908"/>
        </a:lt2>
        <a:accent1>
          <a:srgbClr val="DD2C0C"/>
        </a:accent1>
        <a:accent2>
          <a:srgbClr val="EA4316"/>
        </a:accent2>
        <a:accent3>
          <a:srgbClr val="FFFFFF"/>
        </a:accent3>
        <a:accent4>
          <a:srgbClr val="404040"/>
        </a:accent4>
        <a:accent5>
          <a:srgbClr val="EBACAA"/>
        </a:accent5>
        <a:accent6>
          <a:srgbClr val="D43C13"/>
        </a:accent6>
        <a:hlink>
          <a:srgbClr val="F5651E"/>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9">
        <a:dk1>
          <a:srgbClr val="4D4D4D"/>
        </a:dk1>
        <a:lt1>
          <a:srgbClr val="FFFFFF"/>
        </a:lt1>
        <a:dk2>
          <a:srgbClr val="4D4D4D"/>
        </a:dk2>
        <a:lt2>
          <a:srgbClr val="F88628"/>
        </a:lt2>
        <a:accent1>
          <a:srgbClr val="FC8F30"/>
        </a:accent1>
        <a:accent2>
          <a:srgbClr val="FEAA3A"/>
        </a:accent2>
        <a:accent3>
          <a:srgbClr val="FFFFFF"/>
        </a:accent3>
        <a:accent4>
          <a:srgbClr val="404040"/>
        </a:accent4>
        <a:accent5>
          <a:srgbClr val="FDC6AD"/>
        </a:accent5>
        <a:accent6>
          <a:srgbClr val="E69A34"/>
        </a:accent6>
        <a:hlink>
          <a:srgbClr val="FCB539"/>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0">
        <a:dk1>
          <a:srgbClr val="4D4D4D"/>
        </a:dk1>
        <a:lt1>
          <a:srgbClr val="FFFFFF"/>
        </a:lt1>
        <a:dk2>
          <a:srgbClr val="4D4D4D"/>
        </a:dk2>
        <a:lt2>
          <a:srgbClr val="CF1908"/>
        </a:lt2>
        <a:accent1>
          <a:srgbClr val="DD2C0C"/>
        </a:accent1>
        <a:accent2>
          <a:srgbClr val="FC8F30"/>
        </a:accent2>
        <a:accent3>
          <a:srgbClr val="FFFFFF"/>
        </a:accent3>
        <a:accent4>
          <a:srgbClr val="404040"/>
        </a:accent4>
        <a:accent5>
          <a:srgbClr val="EBACAA"/>
        </a:accent5>
        <a:accent6>
          <a:srgbClr val="E4812A"/>
        </a:accent6>
        <a:hlink>
          <a:srgbClr val="FEAA3A"/>
        </a:hlink>
        <a:folHlink>
          <a:srgbClr val="DDDDDD"/>
        </a:folHlink>
      </a:clrScheme>
      <a:clrMap bg1="lt1" tx1="dk1" bg2="lt2" tx2="dk2" accent1="accent1" accent2="accent2" accent3="accent3" accent4="accent4" accent5="accent5" accent6="accent6" hlink="hlink" folHlink="folHlink"/>
    </a:extraClrScheme>
    <a:extraClrScheme>
      <a:clrScheme name="powerpoint-template-24 11">
        <a:dk1>
          <a:srgbClr val="4D4D4D"/>
        </a:dk1>
        <a:lt1>
          <a:srgbClr val="FFFFFF"/>
        </a:lt1>
        <a:dk2>
          <a:srgbClr val="4D4D4D"/>
        </a:dk2>
        <a:lt2>
          <a:srgbClr val="C80E1A"/>
        </a:lt2>
        <a:accent1>
          <a:srgbClr val="DA5211"/>
        </a:accent1>
        <a:accent2>
          <a:srgbClr val="E98B0A"/>
        </a:accent2>
        <a:accent3>
          <a:srgbClr val="FFFFFF"/>
        </a:accent3>
        <a:accent4>
          <a:srgbClr val="404040"/>
        </a:accent4>
        <a:accent5>
          <a:srgbClr val="EAB3AA"/>
        </a:accent5>
        <a:accent6>
          <a:srgbClr val="D37D08"/>
        </a:accent6>
        <a:hlink>
          <a:srgbClr val="F4B205"/>
        </a:hlink>
        <a:folHlink>
          <a:srgbClr val="DDDDDD"/>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powerpoint-template</Template>
  <TotalTime>45</TotalTime>
  <Words>693</Words>
  <Application>Microsoft Office PowerPoint</Application>
  <PresentationFormat>On-screen Show (4:3)</PresentationFormat>
  <Paragraphs>57</Paragraphs>
  <Slides>19</Slides>
  <Notes>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powerpoint-template</vt:lpstr>
      <vt:lpstr>PowerPoint Presentation</vt:lpstr>
      <vt:lpstr>PowerPoint Presentation</vt:lpstr>
      <vt:lpstr>PowerPoint Presentation</vt:lpstr>
      <vt:lpstr>PowerPoint Presentation</vt:lpstr>
      <vt:lpstr>PowerPoint Presentation</vt:lpstr>
      <vt:lpstr>PowerPoint Presentation</vt:lpstr>
      <vt:lpstr>اهداف اصلي انجمن</vt:lpstr>
      <vt:lpstr>PowerPoint Presentation</vt:lpstr>
      <vt:lpstr>عمده فعاليتهاي انجمن</vt:lpstr>
      <vt:lpstr>شرح برنامه های اجرا شده کمیته باور   </vt:lpstr>
      <vt:lpstr>PowerPoint Presentation</vt:lpstr>
      <vt:lpstr> دیوار همدلی دست هر کجا نهی جان است... دیوار همدلیمان را با همراهیِ شما و دستانِ همیشه یاریگرتان رنگین کردیم و باور داریم که روزی میرسد که سرطان واژه ای نا آشنا خواهد بود. دیوار همدلی در پارک آبشار و پارک گلستان سمنان با حضور پر رنگ مردم سمنان همراه بود ، در این برنامه انجمن امداد بیماران سرطانی  کومش سمنان به اطلاع رسانی درباره سرطان و حمایت معنوی از بیماران مبتلا به سرطان نموده است. از همه ی شما عزیزانی که ما را یاری کردید سپاسگزاریم. باشد که حضور سبزتان تا همیشه با ما باشد.  </vt:lpstr>
      <vt:lpstr>PowerPoint Presentation</vt:lpstr>
      <vt:lpstr>.   رالی خانوادگی سمنان و توزیع قلک موسسه خیریه حمایت از بیماران سرطانی کومش سمنان در جهت امید و نشاط جامعه و با پیام زندگی سالم در روز جمعه 4 دی ماه 94 در ایستگاه رالی خانوادگی برج ققنوس میدان امام علی سمنان حضور داشت. در این مراسم انجمن امداد با توزیع قلک های جدید خود و حمایت از ورزش و سلامتی و نشاط در زندگی، در این مراسم حضور داشت و با ظرف های آش نیز از حاضرین پذیرایی کرد.  </vt:lpstr>
      <vt:lpstr> همایش تجلیل از اعضای داوطلب    به مناسبت روز جهانی داوطلب، موسسه خیریه حمایت از بیماران سرطانی کومش سمنان با برگزاری همایشی از اعضای داوطلب خود تقدیر و تشکر نمود. همراهانی داریم متعهد، مهربان، دلسوز و پرتلاش.. بر ما لازم بود که به ایشان یادآوری کنیم که خوبی ها هنوز دیده می شوند.  این مراسم با سخنرانی جناب آقای دکتر شریعت  نائب رئیس هیئت مدیره موسسه خیریه حمایت از بیماران سرطانی کومش سمنان درمورد لزوم فعالیت های داوطلبانه و راه های موفقیت اعضای داوطلب همراه بود. فعالیت های یکسال اخیر اعضای داوطلب که با نام کمیته باور شناخته می شوند ارائه داده شد. در پایان، تندیسی به رسم یادبود به عزیزان داوطلب اهدا شد. باشد که لوحی شود بر دیوارِ همدلیشان. </vt:lpstr>
      <vt:lpstr>عمده فعاليتهاي انجمن</vt:lpstr>
      <vt:lpstr>عمده فعاليتهاي انجمن</vt:lpstr>
      <vt:lpstr>PowerPoint Presentation</vt:lpstr>
      <vt:lpstr>با سپاس از حضور و همياري</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SHARIAT</dc:creator>
  <cp:lastModifiedBy>SHARIAT</cp:lastModifiedBy>
  <cp:revision>5</cp:revision>
  <dcterms:created xsi:type="dcterms:W3CDTF">2016-02-16T03:23:25Z</dcterms:created>
  <dcterms:modified xsi:type="dcterms:W3CDTF">2016-02-16T05:10:27Z</dcterms:modified>
</cp:coreProperties>
</file>